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21"/>
  </p:notesMasterIdLst>
  <p:sldIdLst>
    <p:sldId id="256" r:id="rId2"/>
    <p:sldId id="273" r:id="rId3"/>
    <p:sldId id="257" r:id="rId4"/>
    <p:sldId id="274" r:id="rId5"/>
    <p:sldId id="276" r:id="rId6"/>
    <p:sldId id="277" r:id="rId7"/>
    <p:sldId id="260" r:id="rId8"/>
    <p:sldId id="258" r:id="rId9"/>
    <p:sldId id="270" r:id="rId10"/>
    <p:sldId id="261" r:id="rId11"/>
    <p:sldId id="271" r:id="rId12"/>
    <p:sldId id="262" r:id="rId13"/>
    <p:sldId id="264" r:id="rId14"/>
    <p:sldId id="265" r:id="rId15"/>
    <p:sldId id="266" r:id="rId16"/>
    <p:sldId id="267" r:id="rId17"/>
    <p:sldId id="279" r:id="rId18"/>
    <p:sldId id="280" r:id="rId19"/>
    <p:sldId id="269"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9" autoAdjust="0"/>
    <p:restoredTop sz="75310" autoAdjust="0"/>
  </p:normalViewPr>
  <p:slideViewPr>
    <p:cSldViewPr>
      <p:cViewPr varScale="1">
        <p:scale>
          <a:sx n="68" d="100"/>
          <a:sy n="68" d="100"/>
        </p:scale>
        <p:origin x="-57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8801DD-6E99-4D3F-9442-429612C68F4A}" type="datetimeFigureOut">
              <a:rPr lang="en-US" smtClean="0"/>
              <a:pPr/>
              <a:t>10/13/2011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2C54ED-C61B-4C25-A08B-41CD64D631C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 Galicia, and since 2006, several real-time model comparison exercises have been deployed in cooperation with different Institutions (</a:t>
            </a:r>
            <a:r>
              <a:rPr lang="en-GB" sz="1200" kern="1200" dirty="0" err="1" smtClean="0">
                <a:solidFill>
                  <a:schemeClr val="tx1"/>
                </a:solidFill>
                <a:latin typeface="+mn-lt"/>
                <a:ea typeface="+mn-ea"/>
                <a:cs typeface="+mn-cs"/>
              </a:rPr>
              <a:t>Meteogalicia</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Sasemar</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Intecmar</a:t>
            </a:r>
            <a:r>
              <a:rPr lang="en-GB" sz="1200" kern="1200" dirty="0" smtClean="0">
                <a:solidFill>
                  <a:schemeClr val="tx1"/>
                </a:solidFill>
                <a:latin typeface="+mn-lt"/>
                <a:ea typeface="+mn-ea"/>
                <a:cs typeface="+mn-cs"/>
              </a:rPr>
              <a:t>) and involving different resources (aerial observations, modellers, etc.) using drifter buoys trajectories and analysing the bias between different modelled and observed trajectories. Next figure illustrates an exercise in Finisterre, in November 2006, were MOHID presented the best fit to the observations, with a bias of 11%. The second best model showed a bias of 28%.</a:t>
            </a:r>
            <a:endParaRPr lang="pt-PT" dirty="0" smtClean="0"/>
          </a:p>
          <a:p>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baseline="0" dirty="0" smtClean="0">
                <a:solidFill>
                  <a:schemeClr val="tx1"/>
                </a:solidFill>
                <a:latin typeface="+mn-lt"/>
                <a:ea typeface="+mn-ea"/>
                <a:cs typeface="+mn-cs"/>
              </a:rPr>
              <a:t>Photo of 27th August release, with visual difference between Tagus estuary water (on</a:t>
            </a:r>
          </a:p>
          <a:p>
            <a:r>
              <a:rPr lang="en-US" sz="1200" kern="1200" baseline="0" dirty="0" smtClean="0">
                <a:solidFill>
                  <a:schemeClr val="tx1"/>
                </a:solidFill>
                <a:latin typeface="+mn-lt"/>
                <a:ea typeface="+mn-ea"/>
                <a:cs typeface="+mn-cs"/>
              </a:rPr>
              <a:t>the right), and Ocean water (on the left). To better visualization was </a:t>
            </a:r>
            <a:r>
              <a:rPr lang="en-US" sz="1200" kern="1200" baseline="0" dirty="0" err="1" smtClean="0">
                <a:solidFill>
                  <a:schemeClr val="tx1"/>
                </a:solidFill>
                <a:latin typeface="+mn-lt"/>
                <a:ea typeface="+mn-ea"/>
                <a:cs typeface="+mn-cs"/>
              </a:rPr>
              <a:t>drawned</a:t>
            </a:r>
            <a:r>
              <a:rPr lang="en-US" sz="1200" kern="1200" baseline="0" dirty="0" smtClean="0">
                <a:solidFill>
                  <a:schemeClr val="tx1"/>
                </a:solidFill>
                <a:latin typeface="+mn-lt"/>
                <a:ea typeface="+mn-ea"/>
                <a:cs typeface="+mn-cs"/>
              </a:rPr>
              <a:t> an orange line</a:t>
            </a:r>
          </a:p>
          <a:p>
            <a:r>
              <a:rPr lang="en-US" sz="1200" kern="1200" baseline="0" dirty="0" smtClean="0">
                <a:solidFill>
                  <a:schemeClr val="tx1"/>
                </a:solidFill>
                <a:latin typeface="+mn-lt"/>
                <a:ea typeface="+mn-ea"/>
                <a:cs typeface="+mn-cs"/>
              </a:rPr>
              <a:t>identifying the “boundary”. </a:t>
            </a:r>
          </a:p>
          <a:p>
            <a:r>
              <a:rPr lang="en-US" sz="1200" kern="1200" baseline="0" dirty="0" smtClean="0">
                <a:solidFill>
                  <a:schemeClr val="tx1"/>
                </a:solidFill>
                <a:latin typeface="+mn-lt"/>
                <a:ea typeface="+mn-ea"/>
                <a:cs typeface="+mn-cs"/>
              </a:rPr>
              <a:t>At the beginning, buoys were moving in a group, but with the influence of flood tide, two separated water masses from the estuary and from the ocean became clear and visible, and buoys started to drift exactly on the boundary of both water masses. Fresh water doesn’t mix with the ocean’s salt water, but has a tendency to lie on top of the salt water, because it is lighter. Buoys drift on the boundary of both waters can be explained by the differences in density between both water masses, generating a tidal convergence front which “trap” the buoys there. Thus, this is an example of the importance of the water density gradients in the buoys drift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in </a:t>
            </a:r>
            <a:r>
              <a:rPr lang="en-US" sz="1200" kern="1200" baseline="0" dirty="0" err="1" smtClean="0">
                <a:solidFill>
                  <a:schemeClr val="tx1"/>
                </a:solidFill>
                <a:latin typeface="+mn-lt"/>
                <a:ea typeface="+mn-ea"/>
                <a:cs typeface="+mn-cs"/>
              </a:rPr>
              <a:t>Estoril</a:t>
            </a:r>
            <a:r>
              <a:rPr lang="en-US" sz="1200" kern="1200" baseline="0" dirty="0" smtClean="0">
                <a:solidFill>
                  <a:schemeClr val="tx1"/>
                </a:solidFill>
                <a:latin typeface="+mn-lt"/>
                <a:ea typeface="+mn-ea"/>
                <a:cs typeface="+mn-cs"/>
              </a:rPr>
              <a:t> Coast, which must be well represented in the </a:t>
            </a:r>
            <a:r>
              <a:rPr lang="en-US" sz="1200" kern="1200" baseline="0" dirty="0" err="1" smtClean="0">
                <a:solidFill>
                  <a:schemeClr val="tx1"/>
                </a:solidFill>
                <a:latin typeface="+mn-lt"/>
                <a:ea typeface="+mn-ea"/>
                <a:cs typeface="+mn-cs"/>
              </a:rPr>
              <a:t>modelling</a:t>
            </a:r>
            <a:r>
              <a:rPr lang="en-US" sz="1200" kern="1200" baseline="0" dirty="0" smtClean="0">
                <a:solidFill>
                  <a:schemeClr val="tx1"/>
                </a:solidFill>
                <a:latin typeface="+mn-lt"/>
                <a:ea typeface="+mn-ea"/>
                <a:cs typeface="+mn-cs"/>
              </a:rPr>
              <a:t> applications, in order to produce adequate drift simulations.</a:t>
            </a:r>
          </a:p>
          <a:p>
            <a:r>
              <a:rPr lang="en-US" sz="1200" kern="1200" baseline="0" dirty="0" smtClean="0">
                <a:solidFill>
                  <a:schemeClr val="tx1"/>
                </a:solidFill>
                <a:latin typeface="+mn-lt"/>
                <a:ea typeface="+mn-ea"/>
                <a:cs typeface="+mn-cs"/>
              </a:rPr>
              <a:t>The survey in August 27th was also important to verify a small eddy usually represented by the model, and that has never been validated before.</a:t>
            </a:r>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model drift results were compared using atmospheric models with different spatial resolutions (MM5-9km, WRF 3 Km, and anemometer.</a:t>
            </a:r>
          </a:p>
          <a:p>
            <a:r>
              <a:rPr lang="en-US" sz="1200" kern="1200" baseline="0" dirty="0" smtClean="0">
                <a:solidFill>
                  <a:schemeClr val="tx1"/>
                </a:solidFill>
                <a:latin typeface="+mn-lt"/>
                <a:ea typeface="+mn-ea"/>
                <a:cs typeface="+mn-cs"/>
              </a:rPr>
              <a:t>After this exercise, the high resolution WRF model was implemented fully operational, and results from this atmospheric model started to be used in all MOHID applications for this study area, improving MOHID results.</a:t>
            </a:r>
          </a:p>
          <a:p>
            <a:r>
              <a:rPr lang="en-US" sz="1200" kern="1200" baseline="0" dirty="0" smtClean="0">
                <a:solidFill>
                  <a:schemeClr val="tx1"/>
                </a:solidFill>
                <a:latin typeface="+mn-lt"/>
                <a:ea typeface="+mn-ea"/>
                <a:cs typeface="+mn-cs"/>
              </a:rPr>
              <a:t>in‐situ measurements were also conducted inside the ship following the buoys, with a portable anemometer, allowing the validation of the WRF atmospheric model, and also to have access to a more realistic data source for the wind. In some exercises, the results derived with the in‐situ measurements revealed to be more accurate than with the</a:t>
            </a:r>
          </a:p>
          <a:p>
            <a:r>
              <a:rPr lang="en-US" sz="1200" kern="1200" baseline="0" dirty="0" smtClean="0">
                <a:solidFill>
                  <a:schemeClr val="tx1"/>
                </a:solidFill>
                <a:latin typeface="+mn-lt"/>
                <a:ea typeface="+mn-ea"/>
                <a:cs typeface="+mn-cs"/>
              </a:rPr>
              <a:t>atmospheric model results.</a:t>
            </a:r>
          </a:p>
          <a:p>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During the exercise, the buoys followed an unexpected track, with a turn back circulation. For</a:t>
            </a:r>
          </a:p>
          <a:p>
            <a:r>
              <a:rPr lang="en-US" sz="1200" kern="1200" baseline="0" dirty="0" smtClean="0">
                <a:solidFill>
                  <a:schemeClr val="tx1"/>
                </a:solidFill>
                <a:latin typeface="+mn-lt"/>
                <a:ea typeface="+mn-ea"/>
                <a:cs typeface="+mn-cs"/>
              </a:rPr>
              <a:t>this survey, the turbulent diffusion value that better represents this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is the 0.02 for</a:t>
            </a:r>
          </a:p>
          <a:p>
            <a:r>
              <a:rPr lang="en-US" sz="1200" kern="1200" baseline="0" dirty="0" err="1" smtClean="0">
                <a:solidFill>
                  <a:schemeClr val="tx1"/>
                </a:solidFill>
                <a:latin typeface="+mn-lt"/>
                <a:ea typeface="+mn-ea"/>
                <a:cs typeface="+mn-cs"/>
              </a:rPr>
              <a:t>VarvelHX</a:t>
            </a:r>
            <a:r>
              <a:rPr lang="en-US" sz="1200" kern="1200" baseline="0" dirty="0" smtClean="0">
                <a:solidFill>
                  <a:schemeClr val="tx1"/>
                </a:solidFill>
                <a:latin typeface="+mn-lt"/>
                <a:ea typeface="+mn-ea"/>
                <a:cs typeface="+mn-cs"/>
              </a:rPr>
              <a:t>, however, 0.03 also seems to be in good agreement with data, specially for the first</a:t>
            </a:r>
          </a:p>
          <a:p>
            <a:r>
              <a:rPr lang="en-US" sz="1200" kern="1200" baseline="0" dirty="0" smtClean="0">
                <a:solidFill>
                  <a:schemeClr val="tx1"/>
                </a:solidFill>
                <a:latin typeface="+mn-lt"/>
                <a:ea typeface="+mn-ea"/>
                <a:cs typeface="+mn-cs"/>
              </a:rPr>
              <a:t>instants.</a:t>
            </a:r>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pt-PT" sz="1200" kern="1200" dirty="0" err="1" smtClean="0">
                <a:solidFill>
                  <a:schemeClr val="tx1"/>
                </a:solidFill>
                <a:latin typeface="+mn-lt"/>
                <a:ea typeface="+mn-ea"/>
                <a:cs typeface="+mn-cs"/>
              </a:rPr>
              <a:t>Wind</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Coefficient</a:t>
            </a:r>
            <a:r>
              <a:rPr lang="pt-PT" sz="1200" kern="1200" dirty="0" smtClean="0">
                <a:solidFill>
                  <a:schemeClr val="tx1"/>
                </a:solidFill>
                <a:latin typeface="+mn-lt"/>
                <a:ea typeface="+mn-ea"/>
                <a:cs typeface="+mn-cs"/>
              </a:rPr>
              <a:t> </a:t>
            </a:r>
            <a:r>
              <a:rPr lang="pt-PT" sz="1200" kern="1200" dirty="0" err="1" smtClean="0">
                <a:solidFill>
                  <a:schemeClr val="tx1"/>
                </a:solidFill>
                <a:latin typeface="+mn-lt"/>
                <a:ea typeface="+mn-ea"/>
                <a:cs typeface="+mn-cs"/>
              </a:rPr>
              <a:t>calibration</a:t>
            </a:r>
            <a:r>
              <a:rPr lang="pt-PT" sz="1200" kern="1200" dirty="0" smtClean="0">
                <a:solidFill>
                  <a:schemeClr val="tx1"/>
                </a:solidFill>
                <a:latin typeface="+mn-lt"/>
                <a:ea typeface="+mn-ea"/>
                <a:cs typeface="+mn-cs"/>
              </a:rPr>
              <a:t>:</a:t>
            </a:r>
            <a:r>
              <a:rPr lang="pt-PT" sz="1200" kern="1200" baseline="0" dirty="0" smtClean="0">
                <a:solidFill>
                  <a:schemeClr val="tx1"/>
                </a:solidFill>
                <a:latin typeface="+mn-lt"/>
                <a:ea typeface="+mn-ea"/>
                <a:cs typeface="+mn-cs"/>
              </a:rPr>
              <a:t> 1-2% (0.015, 0.02)</a:t>
            </a:r>
            <a:endParaRPr lang="en-US" dirty="0" smtClean="0"/>
          </a:p>
          <a:p>
            <a:pPr rtl="0" eaLnBrk="1" fontAlgn="base" latinLnBrk="0" hangingPunct="1"/>
            <a:endParaRPr lang="pt-PT" sz="1200" kern="1200" baseline="0" dirty="0" smtClean="0">
              <a:solidFill>
                <a:schemeClr val="tx1"/>
              </a:solidFill>
              <a:latin typeface="+mn-lt"/>
              <a:ea typeface="+mn-ea"/>
              <a:cs typeface="+mn-cs"/>
            </a:endParaRPr>
          </a:p>
          <a:p>
            <a:pPr rtl="0" eaLnBrk="1" latinLnBrk="0" hangingPunct="1"/>
            <a:r>
              <a:rPr lang="en-US" sz="1200" kern="1200" baseline="0" dirty="0" smtClean="0">
                <a:solidFill>
                  <a:schemeClr val="tx1"/>
                </a:solidFill>
                <a:latin typeface="+mn-lt"/>
                <a:ea typeface="+mn-ea"/>
                <a:cs typeface="+mn-cs"/>
              </a:rPr>
              <a:t>A turbulent diffusion that depends linearly on the velocity absolute value with VARVELHX = 0.02 is promising.</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2C54ED-C61B-4C25-A08B-41CD64D631C0}"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err="1" smtClean="0"/>
              <a:t>Wind</a:t>
            </a:r>
            <a:r>
              <a:rPr lang="pt-PT" dirty="0" smtClean="0"/>
              <a:t> </a:t>
            </a:r>
            <a:r>
              <a:rPr lang="pt-PT" dirty="0" err="1" smtClean="0"/>
              <a:t>Coefficient</a:t>
            </a:r>
            <a:r>
              <a:rPr lang="pt-PT" dirty="0" smtClean="0"/>
              <a:t> </a:t>
            </a:r>
            <a:r>
              <a:rPr lang="pt-PT" dirty="0" err="1" smtClean="0"/>
              <a:t>calibration</a:t>
            </a:r>
            <a:r>
              <a:rPr lang="pt-PT" dirty="0" smtClean="0"/>
              <a:t>:</a:t>
            </a:r>
            <a:r>
              <a:rPr lang="pt-PT" baseline="0" dirty="0" smtClean="0"/>
              <a:t> 1-2% (0.015, 0.02)</a:t>
            </a:r>
          </a:p>
          <a:p>
            <a:endParaRPr lang="pt-PT" baseline="0" dirty="0" smtClean="0"/>
          </a:p>
          <a:p>
            <a:r>
              <a:rPr lang="en-US" sz="1200" kern="1200" baseline="0" dirty="0" smtClean="0">
                <a:solidFill>
                  <a:schemeClr val="tx1"/>
                </a:solidFill>
                <a:latin typeface="+mn-lt"/>
                <a:ea typeface="+mn-ea"/>
                <a:cs typeface="+mn-cs"/>
              </a:rPr>
              <a:t>A turbulent diffusion that depends linearly on the velocity absolute value with VARVELHX = 0.02 is promising.</a:t>
            </a:r>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Foram</a:t>
            </a:r>
            <a:r>
              <a:rPr lang="pt-PT" baseline="0" dirty="0" smtClean="0"/>
              <a:t> lançadas pipocas na Foz do Rio MONDEGO. O IST fez no dia anterior ao lançamento a simulação do comportamento das pipocas. </a:t>
            </a:r>
          </a:p>
          <a:p>
            <a:r>
              <a:rPr lang="pt-PT" baseline="0" dirty="0" smtClean="0"/>
              <a:t>A Universidade de Aveiro confirmou que as pipocas seguiram o percurso simulado pelo MOHID.</a:t>
            </a:r>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Foram</a:t>
            </a:r>
            <a:r>
              <a:rPr lang="pt-PT" baseline="0" dirty="0" smtClean="0"/>
              <a:t> lançadas pipocas na Foz do Rio MONDEGO. O IST fez no dia anterior ao lançamento a simulação do comportamento das pipocas. </a:t>
            </a:r>
          </a:p>
          <a:p>
            <a:r>
              <a:rPr lang="pt-PT" baseline="0" dirty="0" smtClean="0"/>
              <a:t>A Universidade de Aveiro confirmou que as pipocas seguiram o percurso simulado pelo MOHID.</a:t>
            </a:r>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O</a:t>
            </a:r>
            <a:r>
              <a:rPr lang="pt-PT" baseline="0" dirty="0" smtClean="0"/>
              <a:t> trabalho de campo na Costa do Estoril, teve como principais objectivos: a calibração do modelo para o local. A implementação de um modelo </a:t>
            </a:r>
            <a:r>
              <a:rPr lang="pt-PT" baseline="0" dirty="0" err="1" smtClean="0"/>
              <a:t>semi</a:t>
            </a:r>
            <a:r>
              <a:rPr lang="pt-PT" baseline="0" dirty="0" smtClean="0"/>
              <a:t> </a:t>
            </a:r>
            <a:r>
              <a:rPr lang="pt-PT" baseline="0" dirty="0" err="1" smtClean="0"/>
              <a:t>operacinal</a:t>
            </a:r>
            <a:r>
              <a:rPr lang="pt-PT" baseline="0" dirty="0" smtClean="0"/>
              <a:t>, de forma a poder fazer várias simulações quase me tempo real.</a:t>
            </a:r>
          </a:p>
          <a:p>
            <a:r>
              <a:rPr lang="pt-PT" baseline="0" dirty="0" smtClean="0"/>
              <a:t>O lançamento de bóias e a monitorização e registo das suas trajectórias, de forma a comparar os resultados de campo com os resultados do modelo. </a:t>
            </a:r>
          </a:p>
          <a:p>
            <a:r>
              <a:rPr lang="pt-PT" baseline="0" dirty="0" smtClean="0"/>
              <a:t>Foram planeadas campanhas com o lançamento de bóias em diferentes pontos da costa do </a:t>
            </a:r>
            <a:r>
              <a:rPr lang="pt-PT" baseline="0" dirty="0" err="1" smtClean="0"/>
              <a:t>estoril</a:t>
            </a:r>
            <a:r>
              <a:rPr lang="pt-PT" baseline="0" dirty="0" smtClean="0"/>
              <a:t>, em diferentes condições de maré e vento, de forma a melhor conhecer melhor as condições locais, as </a:t>
            </a:r>
            <a:r>
              <a:rPr lang="pt-PT" baseline="0" dirty="0" err="1" smtClean="0"/>
              <a:t>recirculações</a:t>
            </a:r>
            <a:r>
              <a:rPr lang="pt-PT" baseline="0" dirty="0" smtClean="0"/>
              <a:t> e características próprias da embocadura do Tejo e das correntes junto à linha de costa.</a:t>
            </a:r>
          </a:p>
          <a:p>
            <a:endParaRPr lang="pt-PT" baseline="0" dirty="0" smtClean="0"/>
          </a:p>
          <a:p>
            <a:endParaRPr lang="pt-PT" baseline="0" dirty="0" smtClean="0"/>
          </a:p>
        </p:txBody>
      </p:sp>
      <p:sp>
        <p:nvSpPr>
          <p:cNvPr id="4" name="Slide Number Placeholder 3"/>
          <p:cNvSpPr>
            <a:spLocks noGrp="1"/>
          </p:cNvSpPr>
          <p:nvPr>
            <p:ph type="sldNum" sz="quarter" idx="10"/>
          </p:nvPr>
        </p:nvSpPr>
        <p:spPr/>
        <p:txBody>
          <a:bodyPr/>
          <a:lstStyle/>
          <a:p>
            <a:fld id="{1E2C54ED-C61B-4C25-A08B-41CD64D631C0}"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A Costa do Estoril,</a:t>
            </a:r>
            <a:r>
              <a:rPr lang="pt-PT" baseline="0" dirty="0" smtClean="0"/>
              <a:t> é </a:t>
            </a:r>
            <a:r>
              <a:rPr lang="pt-PT" baseline="0" dirty="0" err="1" smtClean="0"/>
              <a:t>fortamente</a:t>
            </a:r>
            <a:r>
              <a:rPr lang="pt-PT" baseline="0" dirty="0" smtClean="0"/>
              <a:t> influenciada pela descarga do Rio Tejo.</a:t>
            </a:r>
          </a:p>
          <a:p>
            <a:r>
              <a:rPr lang="pt-PT" baseline="0" dirty="0" smtClean="0"/>
              <a:t>Mas também pela dinâmica das marés.</a:t>
            </a:r>
          </a:p>
          <a:p>
            <a:r>
              <a:rPr lang="pt-PT" baseline="0" dirty="0" smtClean="0"/>
              <a:t>A linha de costa é bastante recortada e contém várias baías e praias, que contribuem para a criação de campos </a:t>
            </a:r>
            <a:r>
              <a:rPr lang="pt-PT" baseline="0" dirty="0" err="1" smtClean="0"/>
              <a:t>hidrodinâimcos</a:t>
            </a:r>
            <a:r>
              <a:rPr lang="pt-PT" baseline="0" dirty="0" smtClean="0"/>
              <a:t> característicos, com ocorrência de pequenas </a:t>
            </a:r>
            <a:r>
              <a:rPr lang="pt-PT" baseline="0" dirty="0" err="1" smtClean="0"/>
              <a:t>recirculações</a:t>
            </a:r>
            <a:r>
              <a:rPr lang="pt-PT" baseline="0" dirty="0" smtClean="0"/>
              <a:t>, e a possibilidade de materiais ficarem retido junto à linha de costa.</a:t>
            </a:r>
          </a:p>
          <a:p>
            <a:r>
              <a:rPr lang="pt-PT" baseline="0" dirty="0" smtClean="0"/>
              <a:t>A circulação de embarcações é intensa, quer pela entrada e saída de grandes embarcações do Porto de Lisboa, quer </a:t>
            </a:r>
            <a:r>
              <a:rPr lang="pt-PT" baseline="0" dirty="0" err="1" smtClean="0"/>
              <a:t>peo</a:t>
            </a:r>
            <a:r>
              <a:rPr lang="pt-PT" baseline="0" dirty="0" smtClean="0"/>
              <a:t> facto de ser uma zona piscatória. </a:t>
            </a:r>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Na Costa</a:t>
            </a:r>
            <a:r>
              <a:rPr lang="pt-PT" baseline="0" dirty="0" smtClean="0"/>
              <a:t> do Estoril foram lançadas bóias que contém um cartão GPS, que regista a localização, e um </a:t>
            </a:r>
            <a:r>
              <a:rPr lang="pt-PT" baseline="0" dirty="0" err="1" smtClean="0"/>
              <a:t>cart~ºao</a:t>
            </a:r>
            <a:r>
              <a:rPr lang="pt-PT" baseline="0" dirty="0" smtClean="0"/>
              <a:t> GSM, que </a:t>
            </a:r>
            <a:r>
              <a:rPr lang="pt-PT" baseline="0" dirty="0" err="1" smtClean="0"/>
              <a:t>tranamite</a:t>
            </a:r>
            <a:r>
              <a:rPr lang="pt-PT" baseline="0" dirty="0" smtClean="0"/>
              <a:t> frequentemente a posição e temperatura da bóia.</a:t>
            </a:r>
          </a:p>
          <a:p>
            <a:r>
              <a:rPr lang="pt-PT" baseline="0" dirty="0" smtClean="0"/>
              <a:t>Os dados são recebidos por um programa adequado, que os regista e </a:t>
            </a:r>
            <a:r>
              <a:rPr lang="pt-PT" baseline="0" dirty="0" err="1" smtClean="0"/>
              <a:t>grafica</a:t>
            </a:r>
            <a:r>
              <a:rPr lang="pt-PT" baseline="0" dirty="0" smtClean="0"/>
              <a:t>, e os transfere para um FTP, permitindo que estes sejam actualizados quase em tempo real, no </a:t>
            </a:r>
            <a:r>
              <a:rPr lang="pt-PT" baseline="0" dirty="0" err="1" smtClean="0"/>
              <a:t>GoogleEarth</a:t>
            </a:r>
            <a:r>
              <a:rPr lang="pt-PT" baseline="0" dirty="0" smtClean="0"/>
              <a:t>.</a:t>
            </a:r>
          </a:p>
          <a:p>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smtClean="0"/>
              <a:t>Antes de cada exercício de</a:t>
            </a:r>
            <a:r>
              <a:rPr lang="pt-PT" baseline="0" dirty="0" smtClean="0"/>
              <a:t> campo, eram efectuadas várias simulações com o MOHID, de forma a estudar os </a:t>
            </a:r>
            <a:r>
              <a:rPr lang="pt-PT" baseline="0" dirty="0" err="1" smtClean="0"/>
              <a:t>possiveis</a:t>
            </a:r>
            <a:r>
              <a:rPr lang="pt-PT" baseline="0" dirty="0" smtClean="0"/>
              <a:t> pontos e horas de lançamento. Eram estudados vários cenários tendo em conta diferentes ventos, e coeficientes de dispersão.</a:t>
            </a:r>
          </a:p>
          <a:p>
            <a:r>
              <a:rPr lang="pt-PT" baseline="0" dirty="0" smtClean="0"/>
              <a:t>Analisando esses resultados eram definidos os vários pontos de lançamento, e anotada a rota que as bóias deveriam tomar.</a:t>
            </a:r>
          </a:p>
          <a:p>
            <a:r>
              <a:rPr lang="pt-PT" baseline="0" dirty="0" smtClean="0"/>
              <a:t>O funcionamento das bóias era testado (</a:t>
            </a:r>
            <a:r>
              <a:rPr lang="pt-PT" baseline="0" dirty="0" err="1" smtClean="0"/>
              <a:t>verifcar</a:t>
            </a:r>
            <a:r>
              <a:rPr lang="pt-PT" baseline="0" dirty="0" smtClean="0"/>
              <a:t> se enviavam os SMS, se enviavam os com a frequência desejada, se respondiam às chamadas, e se estavam a dar as informações correctas (GPS, hora, temperatura).</a:t>
            </a:r>
          </a:p>
          <a:p>
            <a:r>
              <a:rPr lang="pt-PT" baseline="0" dirty="0" smtClean="0"/>
              <a:t>A actualização dos dados no </a:t>
            </a:r>
            <a:r>
              <a:rPr lang="pt-PT" baseline="0" dirty="0" err="1" smtClean="0"/>
              <a:t>google</a:t>
            </a:r>
            <a:r>
              <a:rPr lang="pt-PT" baseline="0" dirty="0" smtClean="0"/>
              <a:t> </a:t>
            </a:r>
            <a:r>
              <a:rPr lang="pt-PT" baseline="0" dirty="0" err="1" smtClean="0"/>
              <a:t>Earth</a:t>
            </a:r>
            <a:r>
              <a:rPr lang="pt-PT" baseline="0" dirty="0" smtClean="0"/>
              <a:t> </a:t>
            </a:r>
            <a:r>
              <a:rPr lang="pt-PT" baseline="0" dirty="0" err="1" smtClean="0"/>
              <a:t>tb</a:t>
            </a:r>
            <a:r>
              <a:rPr lang="pt-PT" baseline="0" dirty="0" smtClean="0"/>
              <a:t> foi testada.</a:t>
            </a:r>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mn-lt"/>
              <a:ea typeface="+mn-ea"/>
              <a:cs typeface="+mn-cs"/>
            </a:endParaRPr>
          </a:p>
          <a:p>
            <a:r>
              <a:rPr lang="pt-PT" sz="1200" kern="1200" baseline="0" dirty="0" err="1" smtClean="0">
                <a:solidFill>
                  <a:schemeClr val="tx1"/>
                </a:solidFill>
                <a:latin typeface="+mn-lt"/>
                <a:ea typeface="+mn-ea"/>
                <a:cs typeface="+mn-cs"/>
              </a:rPr>
              <a:t>Wind</a:t>
            </a:r>
            <a:r>
              <a:rPr lang="pt-PT" sz="1200" kern="1200" baseline="0" dirty="0" smtClean="0">
                <a:solidFill>
                  <a:schemeClr val="tx1"/>
                </a:solidFill>
                <a:latin typeface="+mn-lt"/>
                <a:ea typeface="+mn-ea"/>
                <a:cs typeface="+mn-cs"/>
              </a:rPr>
              <a:t> </a:t>
            </a:r>
            <a:r>
              <a:rPr lang="pt-PT" sz="1200" kern="1200" baseline="0" dirty="0" err="1" smtClean="0">
                <a:solidFill>
                  <a:schemeClr val="tx1"/>
                </a:solidFill>
                <a:latin typeface="+mn-lt"/>
                <a:ea typeface="+mn-ea"/>
                <a:cs typeface="+mn-cs"/>
              </a:rPr>
              <a:t>Coefficiente</a:t>
            </a:r>
            <a:r>
              <a:rPr lang="pt-PT" sz="1200" kern="1200" baseline="0" dirty="0" smtClean="0">
                <a:solidFill>
                  <a:schemeClr val="tx1"/>
                </a:solidFill>
                <a:latin typeface="+mn-lt"/>
                <a:ea typeface="+mn-ea"/>
                <a:cs typeface="+mn-cs"/>
              </a:rPr>
              <a:t>: 0.015</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Immediately after the release, the coefficient of 0 seems to be the best fit, however </a:t>
            </a:r>
            <a:r>
              <a:rPr lang="en-US" sz="1200" kern="1200" baseline="0" dirty="0" err="1" smtClean="0">
                <a:solidFill>
                  <a:schemeClr val="tx1"/>
                </a:solidFill>
                <a:latin typeface="+mn-lt"/>
                <a:ea typeface="+mn-ea"/>
                <a:cs typeface="+mn-cs"/>
              </a:rPr>
              <a:t>analysing</a:t>
            </a:r>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the evolution of the trajectory along time it is possible to see that coefficient 0.015 is the one</a:t>
            </a:r>
          </a:p>
          <a:p>
            <a:r>
              <a:rPr lang="en-US" sz="1200" kern="1200" baseline="0" dirty="0" smtClean="0">
                <a:solidFill>
                  <a:schemeClr val="tx1"/>
                </a:solidFill>
                <a:latin typeface="+mn-lt"/>
                <a:ea typeface="+mn-ea"/>
                <a:cs typeface="+mn-cs"/>
              </a:rPr>
              <a:t>that best simulates the buoys drift trajectory.</a:t>
            </a:r>
            <a:endParaRPr lang="en-US" dirty="0"/>
          </a:p>
        </p:txBody>
      </p:sp>
      <p:sp>
        <p:nvSpPr>
          <p:cNvPr id="4" name="Slide Number Placeholder 3"/>
          <p:cNvSpPr>
            <a:spLocks noGrp="1"/>
          </p:cNvSpPr>
          <p:nvPr>
            <p:ph type="sldNum" sz="quarter" idx="10"/>
          </p:nvPr>
        </p:nvSpPr>
        <p:spPr/>
        <p:txBody>
          <a:bodyPr/>
          <a:lstStyle/>
          <a:p>
            <a:fld id="{1E2C54ED-C61B-4C25-A08B-41CD64D631C0}" type="slidenum">
              <a:rPr lang="en-US" smtClean="0"/>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During the exercise, the buoys followed an unexpected track, with a turn back circulation. For</a:t>
            </a:r>
          </a:p>
          <a:p>
            <a:r>
              <a:rPr lang="en-US" sz="1200" kern="1200" baseline="0" dirty="0" smtClean="0">
                <a:solidFill>
                  <a:schemeClr val="tx1"/>
                </a:solidFill>
                <a:latin typeface="+mn-lt"/>
                <a:ea typeface="+mn-ea"/>
                <a:cs typeface="+mn-cs"/>
              </a:rPr>
              <a:t>this survey, the turbulent diffusion value that better represents this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is the 0.02 for</a:t>
            </a:r>
          </a:p>
          <a:p>
            <a:r>
              <a:rPr lang="en-US" sz="1200" kern="1200" baseline="0" dirty="0" err="1" smtClean="0">
                <a:solidFill>
                  <a:schemeClr val="tx1"/>
                </a:solidFill>
                <a:latin typeface="+mn-lt"/>
                <a:ea typeface="+mn-ea"/>
                <a:cs typeface="+mn-cs"/>
              </a:rPr>
              <a:t>VarvelHX</a:t>
            </a:r>
            <a:r>
              <a:rPr lang="en-US" sz="1200" kern="1200" baseline="0" dirty="0" smtClean="0">
                <a:solidFill>
                  <a:schemeClr val="tx1"/>
                </a:solidFill>
                <a:latin typeface="+mn-lt"/>
                <a:ea typeface="+mn-ea"/>
                <a:cs typeface="+mn-cs"/>
              </a:rPr>
              <a:t>, however, 0.03 also seems to be in good agreement with data, specially for the first</a:t>
            </a:r>
          </a:p>
          <a:p>
            <a:r>
              <a:rPr lang="en-US" sz="1200" kern="1200" baseline="0" dirty="0" smtClean="0">
                <a:solidFill>
                  <a:schemeClr val="tx1"/>
                </a:solidFill>
                <a:latin typeface="+mn-lt"/>
                <a:ea typeface="+mn-ea"/>
                <a:cs typeface="+mn-cs"/>
              </a:rPr>
              <a:t>instants.</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2C54ED-C61B-4C25-A08B-41CD64D631C0}"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8C744591-3661-4125-8454-06233CFB74B2}" type="datetimeFigureOut">
              <a:rPr lang="en-US" smtClean="0"/>
              <a:pPr/>
              <a:t>10/13/2011</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B01AECA-E3C8-453F-8A64-EE2C6316FAC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C744591-3661-4125-8454-06233CFB74B2}" type="datetimeFigureOut">
              <a:rPr lang="en-US" smtClean="0"/>
              <a:pPr/>
              <a:t>10/13/2011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01AECA-E3C8-453F-8A64-EE2C6316FA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8C744591-3661-4125-8454-06233CFB74B2}" type="datetimeFigureOut">
              <a:rPr lang="en-US" smtClean="0"/>
              <a:pPr/>
              <a:t>10/13/2011</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B01AECA-E3C8-453F-8A64-EE2C6316FAC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C744591-3661-4125-8454-06233CFB74B2}" type="datetimeFigureOut">
              <a:rPr lang="en-US" smtClean="0"/>
              <a:pPr/>
              <a:t>10/13/2011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B01AECA-E3C8-453F-8A64-EE2C6316FAC8}"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C744591-3661-4125-8454-06233CFB74B2}" type="datetimeFigureOut">
              <a:rPr lang="en-US" smtClean="0"/>
              <a:pPr/>
              <a:t>10/13/2011</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B01AECA-E3C8-453F-8A64-EE2C6316FAC8}"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8C744591-3661-4125-8454-06233CFB74B2}" type="datetimeFigureOut">
              <a:rPr lang="en-US" smtClean="0"/>
              <a:pPr/>
              <a:t>10/13/2011</a:t>
            </a:fld>
            <a:endParaRPr lang="en-US"/>
          </a:p>
        </p:txBody>
      </p:sp>
      <p:sp>
        <p:nvSpPr>
          <p:cNvPr id="10" name="Slide Number Placeholder 9"/>
          <p:cNvSpPr>
            <a:spLocks noGrp="1"/>
          </p:cNvSpPr>
          <p:nvPr>
            <p:ph type="sldNum" sz="quarter" idx="16"/>
          </p:nvPr>
        </p:nvSpPr>
        <p:spPr/>
        <p:txBody>
          <a:bodyPr rtlCol="0"/>
          <a:lstStyle/>
          <a:p>
            <a:fld id="{FB01AECA-E3C8-453F-8A64-EE2C6316FAC8}"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8C744591-3661-4125-8454-06233CFB74B2}" type="datetimeFigureOut">
              <a:rPr lang="en-US" smtClean="0"/>
              <a:pPr/>
              <a:t>10/13/2011</a:t>
            </a:fld>
            <a:endParaRPr lang="en-US"/>
          </a:p>
        </p:txBody>
      </p:sp>
      <p:sp>
        <p:nvSpPr>
          <p:cNvPr id="12" name="Slide Number Placeholder 11"/>
          <p:cNvSpPr>
            <a:spLocks noGrp="1"/>
          </p:cNvSpPr>
          <p:nvPr>
            <p:ph type="sldNum" sz="quarter" idx="16"/>
          </p:nvPr>
        </p:nvSpPr>
        <p:spPr/>
        <p:txBody>
          <a:bodyPr rtlCol="0"/>
          <a:lstStyle/>
          <a:p>
            <a:fld id="{FB01AECA-E3C8-453F-8A64-EE2C6316FAC8}"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C744591-3661-4125-8454-06233CFB74B2}" type="datetimeFigureOut">
              <a:rPr lang="en-US" smtClean="0"/>
              <a:pPr/>
              <a:t>10/13/2011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B01AECA-E3C8-453F-8A64-EE2C6316FA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744591-3661-4125-8454-06233CFB74B2}" type="datetimeFigureOut">
              <a:rPr lang="en-US" smtClean="0"/>
              <a:pPr/>
              <a:t>10/13/2011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B01AECA-E3C8-453F-8A64-EE2C6316FA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C744591-3661-4125-8454-06233CFB74B2}" type="datetimeFigureOut">
              <a:rPr lang="en-US" smtClean="0"/>
              <a:pPr/>
              <a:t>10/13/2011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B01AECA-E3C8-453F-8A64-EE2C6316FAC8}"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8C744591-3661-4125-8454-06233CFB74B2}" type="datetimeFigureOut">
              <a:rPr lang="en-US" smtClean="0"/>
              <a:pPr/>
              <a:t>10/13/2011</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B01AECA-E3C8-453F-8A64-EE2C6316FAC8}"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C744591-3661-4125-8454-06233CFB74B2}" type="datetimeFigureOut">
              <a:rPr lang="en-US" smtClean="0"/>
              <a:pPr/>
              <a:t>10/13/2011</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B01AECA-E3C8-453F-8A64-EE2C6316FA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emf"/><Relationship Id="rId7" Type="http://schemas.openxmlformats.org/officeDocument/2006/relationships/image" Target="../media/image26.png"/><Relationship Id="rId2" Type="http://schemas.openxmlformats.org/officeDocument/2006/relationships/image" Target="../media/image21.em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gif"/><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6.gif"/><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29.emf"/><Relationship Id="rId4" Type="http://schemas.openxmlformats.org/officeDocument/2006/relationships/image" Target="../media/image37.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2.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Drifters, containers and floating objects</a:t>
            </a:r>
            <a:br>
              <a:rPr lang="en-US" dirty="0" smtClean="0"/>
            </a:br>
            <a:r>
              <a:rPr lang="en-US" sz="2200" cap="none" dirty="0" smtClean="0"/>
              <a:t>Cláudia Neto Viegas, Rodrigo Fernandes</a:t>
            </a:r>
            <a:endParaRPr lang="en-US" sz="2200" dirty="0"/>
          </a:p>
        </p:txBody>
      </p:sp>
      <p:sp>
        <p:nvSpPr>
          <p:cNvPr id="3" name="Subtitle 2"/>
          <p:cNvSpPr>
            <a:spLocks noGrp="1"/>
          </p:cNvSpPr>
          <p:nvPr>
            <p:ph type="subTitle" idx="1"/>
          </p:nvPr>
        </p:nvSpPr>
        <p:spPr/>
        <p:txBody>
          <a:bodyPr>
            <a:normAutofit fontScale="92500"/>
          </a:bodyPr>
          <a:lstStyle/>
          <a:p>
            <a:r>
              <a:rPr lang="pt-PT" dirty="0" smtClean="0"/>
              <a:t>MOHID Workshop ARCOPOL- </a:t>
            </a:r>
            <a:r>
              <a:rPr lang="pt-PT" sz="2200" dirty="0" smtClean="0"/>
              <a:t>Lisbon,13th </a:t>
            </a:r>
            <a:r>
              <a:rPr lang="pt-PT" sz="2200" dirty="0" err="1" smtClean="0"/>
              <a:t>October</a:t>
            </a:r>
            <a:r>
              <a:rPr lang="pt-PT" sz="2200" dirty="0" smtClean="0"/>
              <a:t> 2011</a:t>
            </a:r>
            <a:endParaRPr lang="en-US" sz="22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467544" y="1556792"/>
            <a:ext cx="5559425" cy="3384376"/>
          </a:xfrm>
          <a:prstGeom prst="rect">
            <a:avLst/>
          </a:prstGeom>
        </p:spPr>
        <p:txBody>
          <a:bodyPr vert="horz">
            <a:normAutofit lnSpcReduction="1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Methodology</a:t>
            </a:r>
            <a:endParaRPr kumimoji="0" lang="en-US" sz="1600" b="0" i="0" u="sng" strike="noStrike" kern="1200" cap="none" spc="0" normalizeH="0" baseline="0" noProof="0" dirty="0" smtClean="0">
              <a:ln>
                <a:noFill/>
              </a:ln>
              <a:solidFill>
                <a:schemeClr val="tx1"/>
              </a:solidFill>
              <a:effectLst/>
              <a:uLnTx/>
              <a:uFillTx/>
              <a:latin typeface="+mn-lt"/>
              <a:ea typeface="+mn-ea"/>
              <a:cs typeface="+mn-cs"/>
            </a:endParaRP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pitchFamily="2" charset="2"/>
              <a:buNone/>
              <a:tabLst/>
              <a:defRPr/>
            </a:pPr>
            <a:r>
              <a:rPr kumimoji="0" lang="en-US" b="0" i="0" u="sng" strike="noStrike" kern="1200" cap="none" spc="0" normalizeH="0" baseline="0" noProof="0" dirty="0" smtClean="0">
                <a:ln>
                  <a:noFill/>
                </a:ln>
                <a:solidFill>
                  <a:schemeClr val="tx1"/>
                </a:solidFill>
                <a:effectLst/>
                <a:uLnTx/>
                <a:uFillTx/>
                <a:latin typeface="+mn-lt"/>
                <a:ea typeface="+mn-ea"/>
                <a:cs typeface="+mn-cs"/>
              </a:rPr>
              <a:t>Before exercise: </a:t>
            </a: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Model simulations, to choose the best </a:t>
            </a:r>
            <a:r>
              <a:rPr lang="en-US" dirty="0" smtClean="0"/>
              <a:t>start </a:t>
            </a:r>
            <a:r>
              <a:rPr kumimoji="0" lang="en-US" b="0" i="0" u="none" strike="noStrike" kern="1200" cap="none" spc="0" normalizeH="0" baseline="0" noProof="0" dirty="0" smtClean="0">
                <a:ln>
                  <a:noFill/>
                </a:ln>
                <a:solidFill>
                  <a:schemeClr val="tx1"/>
                </a:solidFill>
                <a:effectLst/>
                <a:uLnTx/>
                <a:uFillTx/>
                <a:latin typeface="+mn-lt"/>
                <a:ea typeface="+mn-ea"/>
                <a:cs typeface="+mn-cs"/>
              </a:rPr>
              <a:t>time and location for each release.</a:t>
            </a: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lang="en-US" dirty="0" smtClean="0"/>
              <a:t>Predict buoys location during each release.</a:t>
            </a: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Test buoys</a:t>
            </a:r>
            <a:r>
              <a:rPr lang="en-US" dirty="0" smtClean="0"/>
              <a:t>, and communication tools:</a:t>
            </a:r>
          </a:p>
          <a:p>
            <a:pPr marL="997200" lvl="3" indent="-228600">
              <a:spcBef>
                <a:spcPts val="500"/>
              </a:spcBef>
              <a:buClr>
                <a:schemeClr val="accent2"/>
              </a:buClr>
              <a:buSzPct val="75000"/>
              <a:buFont typeface="Wingdings"/>
              <a:buChar char=""/>
              <a:defRPr/>
            </a:pPr>
            <a:r>
              <a:rPr lang="en-US" dirty="0" smtClean="0"/>
              <a:t>Buoys: SMS transmission, calls reception, GPS location. </a:t>
            </a:r>
          </a:p>
          <a:p>
            <a:pPr marL="997200" lvl="3" indent="-228600">
              <a:spcBef>
                <a:spcPts val="500"/>
              </a:spcBef>
              <a:buClr>
                <a:schemeClr val="accent2"/>
              </a:buClr>
              <a:buSzPct val="75000"/>
              <a:buFont typeface="Wingdings"/>
              <a:buChar char=""/>
              <a:defRPr/>
            </a:pPr>
            <a:r>
              <a:rPr lang="en-US" dirty="0" smtClean="0"/>
              <a:t>Automatic FTP upload, </a:t>
            </a:r>
            <a:r>
              <a:rPr lang="en-US" dirty="0" err="1" smtClean="0"/>
              <a:t>GoogleEarth</a:t>
            </a:r>
            <a:r>
              <a:rPr lang="en-US" dirty="0" smtClean="0"/>
              <a:t> actualization</a:t>
            </a:r>
            <a:r>
              <a:rPr lang="en-US" sz="1600" dirty="0" smtClean="0"/>
              <a:t>.</a:t>
            </a: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Tx/>
              <a:buNone/>
              <a:tabLst/>
              <a:defRPr/>
            </a:pPr>
            <a:endParaRPr kumimoji="0" lang="pt-PT"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20" name="Title 2"/>
          <p:cNvSpPr txBox="1">
            <a:spLocks/>
          </p:cNvSpPr>
          <p:nvPr/>
        </p:nvSpPr>
        <p:spPr>
          <a:xfrm>
            <a:off x="0" y="260648"/>
            <a:ext cx="8351912" cy="990600"/>
          </a:xfrm>
          <a:prstGeom prst="rect">
            <a:avLst/>
          </a:prstGeom>
        </p:spPr>
        <p:txBody>
          <a:bodyPr vert="horz"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21" name="Picture 2"/>
          <p:cNvPicPr>
            <a:picLocks noChangeAspect="1" noChangeArrowheads="1"/>
          </p:cNvPicPr>
          <p:nvPr/>
        </p:nvPicPr>
        <p:blipFill>
          <a:blip r:embed="rId3" cstate="print"/>
          <a:srcRect/>
          <a:stretch>
            <a:fillRect/>
          </a:stretch>
        </p:blipFill>
        <p:spPr bwMode="auto">
          <a:xfrm>
            <a:off x="8172400" y="18376"/>
            <a:ext cx="971600" cy="1249200"/>
          </a:xfrm>
          <a:prstGeom prst="rect">
            <a:avLst/>
          </a:prstGeom>
          <a:noFill/>
          <a:ln w="9525">
            <a:noFill/>
            <a:miter lim="800000"/>
            <a:headEnd/>
            <a:tailEnd/>
          </a:ln>
        </p:spPr>
      </p:pic>
      <p:pic>
        <p:nvPicPr>
          <p:cNvPr id="23" name="Imagem 4"/>
          <p:cNvPicPr>
            <a:picLocks noGrp="1"/>
          </p:cNvPicPr>
          <p:nvPr>
            <p:ph idx="1"/>
          </p:nvPr>
        </p:nvPicPr>
        <p:blipFill>
          <a:blip r:embed="rId4" cstate="print"/>
          <a:srcRect/>
          <a:stretch>
            <a:fillRect/>
          </a:stretch>
        </p:blipFill>
        <p:spPr bwMode="auto">
          <a:xfrm>
            <a:off x="6588224" y="4725144"/>
            <a:ext cx="2051720" cy="2132856"/>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a:stretch>
            <a:fillRect/>
          </a:stretch>
        </p:blipFill>
        <p:spPr bwMode="auto">
          <a:xfrm>
            <a:off x="6156176" y="2276872"/>
            <a:ext cx="2539476" cy="2022511"/>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a:stretch>
            <a:fillRect/>
          </a:stretch>
        </p:blipFill>
        <p:spPr bwMode="auto">
          <a:xfrm>
            <a:off x="3563888" y="4993619"/>
            <a:ext cx="2808312" cy="1864381"/>
          </a:xfrm>
          <a:prstGeom prst="rect">
            <a:avLst/>
          </a:prstGeom>
          <a:noFill/>
          <a:ln w="9525">
            <a:solidFill>
              <a:schemeClr val="tx1"/>
            </a:solidFill>
            <a:miter lim="800000"/>
            <a:headEnd/>
            <a:tailEnd/>
          </a:ln>
        </p:spPr>
      </p:pic>
      <p:pic>
        <p:nvPicPr>
          <p:cNvPr id="3077" name="Picture 5"/>
          <p:cNvPicPr>
            <a:picLocks noChangeAspect="1" noChangeArrowheads="1"/>
          </p:cNvPicPr>
          <p:nvPr/>
        </p:nvPicPr>
        <p:blipFill>
          <a:blip r:embed="rId7" cstate="print"/>
          <a:srcRect/>
          <a:stretch>
            <a:fillRect/>
          </a:stretch>
        </p:blipFill>
        <p:spPr bwMode="auto">
          <a:xfrm>
            <a:off x="506945" y="5013176"/>
            <a:ext cx="1550505" cy="1441698"/>
          </a:xfrm>
          <a:prstGeom prst="rect">
            <a:avLst/>
          </a:prstGeom>
          <a:noFill/>
          <a:ln w="9525">
            <a:noFill/>
            <a:miter lim="800000"/>
            <a:headEnd/>
            <a:tailEnd/>
          </a:ln>
        </p:spPr>
      </p:pic>
      <p:pic>
        <p:nvPicPr>
          <p:cNvPr id="3078" name="Picture 6"/>
          <p:cNvPicPr>
            <a:picLocks noChangeAspect="1" noChangeArrowheads="1"/>
          </p:cNvPicPr>
          <p:nvPr/>
        </p:nvPicPr>
        <p:blipFill>
          <a:blip r:embed="rId8" cstate="print"/>
          <a:srcRect/>
          <a:stretch>
            <a:fillRect/>
          </a:stretch>
        </p:blipFill>
        <p:spPr bwMode="auto">
          <a:xfrm>
            <a:off x="2411760" y="5085184"/>
            <a:ext cx="1209675" cy="1314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3076"/>
                                        </p:tgtEl>
                                        <p:attrNameLst>
                                          <p:attrName>style.visibility</p:attrName>
                                        </p:attrNameLst>
                                      </p:cBhvr>
                                      <p:to>
                                        <p:strVal val="visible"/>
                                      </p:to>
                                    </p:set>
                                  </p:childTnLst>
                                </p:cTn>
                              </p:par>
                              <p:par>
                                <p:cTn id="9" presetID="1" presetClass="entr" presetSubtype="0" fill="hold" nodeType="withEffect">
                                  <p:stCondLst>
                                    <p:cond delay="100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3075"/>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50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6124575" y="1446213"/>
            <a:ext cx="2801938" cy="2068512"/>
          </a:xfrm>
          <a:prstGeom prst="rect">
            <a:avLst/>
          </a:prstGeom>
          <a:noFill/>
          <a:ln w="9525">
            <a:noFill/>
            <a:miter lim="800000"/>
            <a:headEnd/>
            <a:tailEnd/>
          </a:ln>
        </p:spPr>
      </p:pic>
      <p:sp>
        <p:nvSpPr>
          <p:cNvPr id="5" name="Content Placeholder 1"/>
          <p:cNvSpPr txBox="1">
            <a:spLocks/>
          </p:cNvSpPr>
          <p:nvPr/>
        </p:nvSpPr>
        <p:spPr>
          <a:xfrm>
            <a:off x="683568" y="1556792"/>
            <a:ext cx="5559425" cy="4114800"/>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Methodology</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0" marR="0" lvl="2" indent="-228600" algn="l" defTabSz="914400" rtl="0" eaLnBrk="1" fontAlgn="auto" latinLnBrk="0" hangingPunct="1">
              <a:lnSpc>
                <a:spcPct val="100000"/>
              </a:lnSpc>
              <a:spcBef>
                <a:spcPts val="500"/>
              </a:spcBef>
              <a:spcAft>
                <a:spcPts val="0"/>
              </a:spcAft>
              <a:buClr>
                <a:schemeClr val="accent2"/>
              </a:buClr>
              <a:buSzPct val="75000"/>
              <a:buFontTx/>
              <a:buNone/>
              <a:tabLst/>
              <a:defRPr/>
            </a:pPr>
            <a:r>
              <a:rPr kumimoji="0" lang="en-US" sz="1600" b="0" i="0" u="sng" strike="noStrike" kern="1200" cap="none" spc="0" normalizeH="0" baseline="0" noProof="0" dirty="0" smtClean="0">
                <a:ln>
                  <a:noFill/>
                </a:ln>
                <a:solidFill>
                  <a:schemeClr val="tx1"/>
                </a:solidFill>
                <a:effectLst/>
                <a:uLnTx/>
                <a:uFillTx/>
                <a:latin typeface="+mn-lt"/>
                <a:ea typeface="+mn-ea"/>
                <a:cs typeface="+mn-cs"/>
              </a:rPr>
              <a:t>During exercise: </a:t>
            </a: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pt-PT" sz="1600" b="0" i="0" u="none" strike="noStrike" kern="1200" cap="none" spc="0" normalizeH="0" baseline="0" noProof="0" dirty="0" err="1" smtClean="0">
                <a:ln>
                  <a:noFill/>
                </a:ln>
                <a:solidFill>
                  <a:schemeClr val="tx1"/>
                </a:solidFill>
                <a:effectLst/>
                <a:uLnTx/>
                <a:uFillTx/>
                <a:latin typeface="+mn-lt"/>
                <a:ea typeface="+mn-ea"/>
                <a:cs typeface="+mn-cs"/>
              </a:rPr>
              <a:t>Release</a:t>
            </a:r>
            <a:r>
              <a:rPr kumimoji="0" lang="pt-PT" sz="1600" b="0" i="0" u="none" strike="noStrike" kern="1200" cap="none" spc="0" normalizeH="0" baseline="0" noProof="0" dirty="0" smtClean="0">
                <a:ln>
                  <a:noFill/>
                </a:ln>
                <a:solidFill>
                  <a:schemeClr val="tx1"/>
                </a:solidFill>
                <a:effectLst/>
                <a:uLnTx/>
                <a:uFillTx/>
                <a:latin typeface="+mn-lt"/>
                <a:ea typeface="+mn-ea"/>
                <a:cs typeface="+mn-cs"/>
              </a:rPr>
              <a:t> </a:t>
            </a:r>
            <a:r>
              <a:rPr kumimoji="0" lang="pt-PT" sz="1600" b="0" i="0" u="none" strike="noStrike" kern="1200" cap="none" spc="0" normalizeH="0" baseline="0" noProof="0" dirty="0" err="1" smtClean="0">
                <a:ln>
                  <a:noFill/>
                </a:ln>
                <a:solidFill>
                  <a:schemeClr val="tx1"/>
                </a:solidFill>
                <a:effectLst/>
                <a:uLnTx/>
                <a:uFillTx/>
                <a:latin typeface="+mn-lt"/>
                <a:ea typeface="+mn-ea"/>
                <a:cs typeface="+mn-cs"/>
              </a:rPr>
              <a:t>buoys</a:t>
            </a:r>
            <a:r>
              <a:rPr kumimoji="0" lang="pt-PT" sz="1600" b="0" i="0" u="none" strike="noStrike" kern="1200" cap="none" spc="0" normalizeH="0" noProof="0" dirty="0" smtClean="0">
                <a:ln>
                  <a:noFill/>
                </a:ln>
                <a:solidFill>
                  <a:schemeClr val="tx1"/>
                </a:solidFill>
                <a:effectLst/>
                <a:uLnTx/>
                <a:uFillTx/>
                <a:latin typeface="+mn-lt"/>
                <a:ea typeface="+mn-ea"/>
                <a:cs typeface="+mn-cs"/>
              </a:rPr>
              <a:t> </a:t>
            </a:r>
            <a:r>
              <a:rPr kumimoji="0" lang="pt-PT" sz="1600" b="0" i="0" u="none" strike="noStrike" kern="1200" cap="none" spc="0" normalizeH="0" noProof="0" dirty="0" err="1" smtClean="0">
                <a:ln>
                  <a:noFill/>
                </a:ln>
                <a:solidFill>
                  <a:schemeClr val="tx1"/>
                </a:solidFill>
                <a:effectLst/>
                <a:uLnTx/>
                <a:uFillTx/>
                <a:latin typeface="+mn-lt"/>
                <a:ea typeface="+mn-ea"/>
                <a:cs typeface="+mn-cs"/>
              </a:rPr>
              <a:t>on</a:t>
            </a:r>
            <a:r>
              <a:rPr kumimoji="0" lang="pt-PT" sz="1600" b="0" i="0" u="none" strike="noStrike" kern="1200" cap="none" spc="0" normalizeH="0" noProof="0" dirty="0" smtClean="0">
                <a:ln>
                  <a:noFill/>
                </a:ln>
                <a:solidFill>
                  <a:schemeClr val="tx1"/>
                </a:solidFill>
                <a:effectLst/>
                <a:uLnTx/>
                <a:uFillTx/>
                <a:latin typeface="+mn-lt"/>
                <a:ea typeface="+mn-ea"/>
                <a:cs typeface="+mn-cs"/>
              </a:rPr>
              <a:t> </a:t>
            </a:r>
            <a:r>
              <a:rPr kumimoji="0" lang="pt-PT" sz="1600" b="0" i="0" u="none" strike="noStrike" kern="1200" cap="none" spc="0" normalizeH="0" noProof="0" dirty="0" err="1" smtClean="0">
                <a:ln>
                  <a:noFill/>
                </a:ln>
                <a:solidFill>
                  <a:schemeClr val="tx1"/>
                </a:solidFill>
                <a:effectLst/>
                <a:uLnTx/>
                <a:uFillTx/>
                <a:latin typeface="+mn-lt"/>
                <a:ea typeface="+mn-ea"/>
                <a:cs typeface="+mn-cs"/>
              </a:rPr>
              <a:t>the</a:t>
            </a:r>
            <a:r>
              <a:rPr kumimoji="0" lang="pt-PT" sz="1600" b="0" i="0" u="none" strike="noStrike" kern="1200" cap="none" spc="0" normalizeH="0" noProof="0" dirty="0" smtClean="0">
                <a:ln>
                  <a:noFill/>
                </a:ln>
                <a:solidFill>
                  <a:schemeClr val="tx1"/>
                </a:solidFill>
                <a:effectLst/>
                <a:uLnTx/>
                <a:uFillTx/>
                <a:latin typeface="+mn-lt"/>
                <a:ea typeface="+mn-ea"/>
                <a:cs typeface="+mn-cs"/>
              </a:rPr>
              <a:t> </a:t>
            </a:r>
            <a:r>
              <a:rPr kumimoji="0" lang="pt-PT" sz="1600" b="0" i="0" u="none" strike="noStrike" kern="1200" cap="none" spc="0" normalizeH="0" noProof="0" dirty="0" err="1" smtClean="0">
                <a:ln>
                  <a:noFill/>
                </a:ln>
                <a:solidFill>
                  <a:schemeClr val="tx1"/>
                </a:solidFill>
                <a:effectLst/>
                <a:uLnTx/>
                <a:uFillTx/>
                <a:latin typeface="+mn-lt"/>
                <a:ea typeface="+mn-ea"/>
                <a:cs typeface="+mn-cs"/>
              </a:rPr>
              <a:t>planned</a:t>
            </a:r>
            <a:r>
              <a:rPr kumimoji="0" lang="pt-PT" sz="1600" b="0" i="0" u="none" strike="noStrike" kern="1200" cap="none" spc="0" normalizeH="0" noProof="0" dirty="0" smtClean="0">
                <a:ln>
                  <a:noFill/>
                </a:ln>
                <a:solidFill>
                  <a:schemeClr val="tx1"/>
                </a:solidFill>
                <a:effectLst/>
                <a:uLnTx/>
                <a:uFillTx/>
                <a:latin typeface="+mn-lt"/>
                <a:ea typeface="+mn-ea"/>
                <a:cs typeface="+mn-cs"/>
              </a:rPr>
              <a:t> </a:t>
            </a:r>
            <a:r>
              <a:rPr kumimoji="0" lang="pt-PT" sz="1600" b="0" i="0" u="none" strike="noStrike" kern="1200" cap="none" spc="0" normalizeH="0" noProof="0" dirty="0" err="1" smtClean="0">
                <a:ln>
                  <a:noFill/>
                </a:ln>
                <a:solidFill>
                  <a:schemeClr val="tx1"/>
                </a:solidFill>
                <a:effectLst/>
                <a:uLnTx/>
                <a:uFillTx/>
                <a:latin typeface="+mn-lt"/>
                <a:ea typeface="+mn-ea"/>
                <a:cs typeface="+mn-cs"/>
              </a:rPr>
              <a:t>point</a:t>
            </a:r>
            <a:r>
              <a:rPr kumimoji="0" lang="pt-PT" sz="1600" b="0" i="0" u="none" strike="noStrike" kern="1200" cap="none" spc="0" normalizeH="0" noProof="0" dirty="0" smtClean="0">
                <a:ln>
                  <a:noFill/>
                </a:ln>
                <a:solidFill>
                  <a:schemeClr val="tx1"/>
                </a:solidFill>
                <a:effectLst/>
                <a:uLnTx/>
                <a:uFillTx/>
                <a:latin typeface="+mn-lt"/>
                <a:ea typeface="+mn-ea"/>
                <a:cs typeface="+mn-cs"/>
              </a:rPr>
              <a:t> </a:t>
            </a:r>
            <a:r>
              <a:rPr kumimoji="0" lang="pt-PT" sz="1600" b="0" i="0" u="none" strike="noStrike" kern="1200" cap="none" spc="0" normalizeH="0" noProof="0" dirty="0" err="1" smtClean="0">
                <a:ln>
                  <a:noFill/>
                </a:ln>
                <a:solidFill>
                  <a:schemeClr val="tx1"/>
                </a:solidFill>
                <a:effectLst/>
                <a:uLnTx/>
                <a:uFillTx/>
                <a:latin typeface="+mn-lt"/>
                <a:ea typeface="+mn-ea"/>
                <a:cs typeface="+mn-cs"/>
              </a:rPr>
              <a:t>and</a:t>
            </a:r>
            <a:r>
              <a:rPr kumimoji="0" lang="pt-PT" sz="1600" b="0" i="0" u="none" strike="noStrike" kern="1200" cap="none" spc="0" normalizeH="0" noProof="0" dirty="0" smtClean="0">
                <a:ln>
                  <a:noFill/>
                </a:ln>
                <a:solidFill>
                  <a:schemeClr val="tx1"/>
                </a:solidFill>
                <a:effectLst/>
                <a:uLnTx/>
                <a:uFillTx/>
                <a:latin typeface="+mn-lt"/>
                <a:ea typeface="+mn-ea"/>
                <a:cs typeface="+mn-cs"/>
              </a:rPr>
              <a:t> </a:t>
            </a:r>
            <a:r>
              <a:rPr kumimoji="0" lang="pt-PT" sz="1600" b="0" i="0" u="none" strike="noStrike" kern="1200" cap="none" spc="0" normalizeH="0" noProof="0" dirty="0" err="1" smtClean="0">
                <a:ln>
                  <a:noFill/>
                </a:ln>
                <a:solidFill>
                  <a:schemeClr val="tx1"/>
                </a:solidFill>
                <a:effectLst/>
                <a:uLnTx/>
                <a:uFillTx/>
                <a:latin typeface="+mn-lt"/>
                <a:ea typeface="+mn-ea"/>
                <a:cs typeface="+mn-cs"/>
              </a:rPr>
              <a:t>time</a:t>
            </a:r>
            <a:r>
              <a:rPr kumimoji="0" lang="pt-PT" sz="1600" b="0" i="0" u="none" strike="noStrike" kern="1200" cap="none" spc="0" normalizeH="0" noProof="0" dirty="0" smtClean="0">
                <a:ln>
                  <a:noFill/>
                </a:ln>
                <a:solidFill>
                  <a:schemeClr val="tx1"/>
                </a:solidFill>
                <a:effectLst/>
                <a:uLnTx/>
                <a:uFillTx/>
                <a:latin typeface="+mn-lt"/>
                <a:ea typeface="+mn-ea"/>
                <a:cs typeface="+mn-cs"/>
              </a:rPr>
              <a:t>;</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Follow the buoys drift;</a:t>
            </a:r>
          </a:p>
          <a:p>
            <a:pPr marL="540000" lvl="2" indent="-228600">
              <a:spcBef>
                <a:spcPts val="500"/>
              </a:spcBef>
              <a:buClr>
                <a:schemeClr val="accent2"/>
              </a:buClr>
              <a:buSzPct val="75000"/>
              <a:buFont typeface="Wingdings"/>
              <a:buChar char=""/>
              <a:defRPr/>
            </a:pPr>
            <a:r>
              <a:rPr lang="en-US" sz="1600" dirty="0" smtClean="0"/>
              <a:t>Follow the buoys </a:t>
            </a:r>
            <a:r>
              <a:rPr lang="en-US" sz="1600" dirty="0" smtClean="0"/>
              <a:t>in real </a:t>
            </a:r>
            <a:r>
              <a:rPr lang="en-US" sz="1600" dirty="0" smtClean="0"/>
              <a:t>time with a notebook  (results available on ftp/</a:t>
            </a:r>
            <a:r>
              <a:rPr lang="en-US" sz="1600" dirty="0" err="1" smtClean="0"/>
              <a:t>GoogleEarth</a:t>
            </a:r>
            <a:r>
              <a:rPr lang="en-US" sz="1600" dirty="0" smtClean="0"/>
              <a:t>) </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Measure wind data (velocity and direction);</a:t>
            </a: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Pay attention of buoys position, fisher and transatlantic boats, proximity to bathing waters, and localized field conditions and phenomena, Rescue  buoys if needed;</a:t>
            </a:r>
          </a:p>
          <a:p>
            <a:pPr marL="540000" marR="0" lvl="2" indent="-228600" algn="l" defTabSz="914400" rtl="0" eaLnBrk="1" fontAlgn="auto" latinLnBrk="0" hangingPunct="1">
              <a:lnSpc>
                <a:spcPct val="100000"/>
              </a:lnSpc>
              <a:spcBef>
                <a:spcPts val="500"/>
              </a:spcBef>
              <a:spcAft>
                <a:spcPts val="0"/>
              </a:spcAft>
              <a:buClr>
                <a:schemeClr val="accent2"/>
              </a:buClr>
              <a:buSzPct val="75000"/>
              <a:buFont typeface="Wingdings"/>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If necessary run new model simulations to choose an alternative release point- results on 5/10 minutes. </a:t>
            </a:r>
            <a:endParaRPr kumimoji="0" lang="pt-PT" sz="2300" b="0" i="0" u="none" strike="noStrike" kern="1200" cap="none" spc="0" normalizeH="0" baseline="0" noProof="0" dirty="0" smtClean="0">
              <a:ln>
                <a:noFill/>
              </a:ln>
              <a:solidFill>
                <a:schemeClr val="tx1"/>
              </a:solidFill>
              <a:effectLst/>
              <a:uLnTx/>
              <a:uFillTx/>
              <a:latin typeface="+mn-lt"/>
              <a:ea typeface="+mn-ea"/>
              <a:cs typeface="+mn-cs"/>
            </a:endParaRPr>
          </a:p>
          <a:p>
            <a:pPr marL="640080" marR="0" lvl="1" indent="-274320" algn="l" defTabSz="914400" rtl="0" eaLnBrk="1" fontAlgn="auto" latinLnBrk="0" hangingPunct="1">
              <a:lnSpc>
                <a:spcPct val="100000"/>
              </a:lnSpc>
              <a:spcBef>
                <a:spcPts val="550"/>
              </a:spcBef>
              <a:spcAft>
                <a:spcPts val="0"/>
              </a:spcAft>
              <a:buClr>
                <a:schemeClr val="accent1"/>
              </a:buClr>
              <a:buSzPct val="70000"/>
              <a:buFontTx/>
              <a:buNone/>
              <a:tabLst/>
              <a:defRPr/>
            </a:pPr>
            <a:endParaRPr kumimoji="0" lang="pt-PT"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Picture 5"/>
          <p:cNvPicPr>
            <a:picLocks noChangeAspect="1" noChangeArrowheads="1"/>
          </p:cNvPicPr>
          <p:nvPr/>
        </p:nvPicPr>
        <p:blipFill>
          <a:blip r:embed="rId3" cstate="print"/>
          <a:srcRect/>
          <a:stretch>
            <a:fillRect/>
          </a:stretch>
        </p:blipFill>
        <p:spPr bwMode="auto">
          <a:xfrm>
            <a:off x="5652120" y="4509120"/>
            <a:ext cx="3491880" cy="2160291"/>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7999413" y="3140075"/>
            <a:ext cx="868362" cy="1282700"/>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a:stretch>
            <a:fillRect/>
          </a:stretch>
        </p:blipFill>
        <p:spPr bwMode="auto">
          <a:xfrm>
            <a:off x="1475656" y="5697993"/>
            <a:ext cx="2273239" cy="1160007"/>
          </a:xfrm>
          <a:prstGeom prst="rect">
            <a:avLst/>
          </a:prstGeom>
          <a:noFill/>
          <a:ln w="9525">
            <a:noFill/>
            <a:miter lim="800000"/>
            <a:headEnd/>
            <a:tailEnd/>
          </a:ln>
        </p:spPr>
      </p:pic>
      <p:pic>
        <p:nvPicPr>
          <p:cNvPr id="4102" name="Picture 6"/>
          <p:cNvPicPr>
            <a:picLocks noChangeAspect="1" noChangeArrowheads="1"/>
          </p:cNvPicPr>
          <p:nvPr/>
        </p:nvPicPr>
        <p:blipFill>
          <a:blip r:embed="rId6" cstate="print"/>
          <a:srcRect/>
          <a:stretch>
            <a:fillRect/>
          </a:stretch>
        </p:blipFill>
        <p:spPr bwMode="auto">
          <a:xfrm>
            <a:off x="251520" y="5344006"/>
            <a:ext cx="1187624" cy="1513994"/>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a:stretch>
            <a:fillRect/>
          </a:stretch>
        </p:blipFill>
        <p:spPr bwMode="auto">
          <a:xfrm>
            <a:off x="3779912" y="5219130"/>
            <a:ext cx="1584075" cy="1638870"/>
          </a:xfrm>
          <a:prstGeom prst="rect">
            <a:avLst/>
          </a:prstGeom>
          <a:noFill/>
          <a:ln w="9525">
            <a:noFill/>
            <a:miter lim="800000"/>
            <a:headEnd/>
            <a:tailEnd/>
          </a:ln>
        </p:spPr>
      </p:pic>
      <p:pic>
        <p:nvPicPr>
          <p:cNvPr id="4104" name="Picture 8"/>
          <p:cNvPicPr>
            <a:picLocks noChangeAspect="1" noChangeArrowheads="1"/>
          </p:cNvPicPr>
          <p:nvPr/>
        </p:nvPicPr>
        <p:blipFill>
          <a:blip r:embed="rId8" cstate="print"/>
          <a:srcRect/>
          <a:stretch>
            <a:fillRect/>
          </a:stretch>
        </p:blipFill>
        <p:spPr bwMode="auto">
          <a:xfrm>
            <a:off x="0" y="2852936"/>
            <a:ext cx="1055503" cy="2376264"/>
          </a:xfrm>
          <a:prstGeom prst="rect">
            <a:avLst/>
          </a:prstGeom>
          <a:noFill/>
          <a:ln w="9525">
            <a:noFill/>
            <a:miter lim="800000"/>
            <a:headEnd/>
            <a:tailEnd/>
          </a:ln>
        </p:spPr>
      </p:pic>
      <p:sp>
        <p:nvSpPr>
          <p:cNvPr id="23" name="Title 2"/>
          <p:cNvSpPr txBox="1">
            <a:spLocks/>
          </p:cNvSpPr>
          <p:nvPr/>
        </p:nvSpPr>
        <p:spPr>
          <a:xfrm>
            <a:off x="0" y="260648"/>
            <a:ext cx="8351912" cy="990600"/>
          </a:xfrm>
          <a:prstGeom prst="rect">
            <a:avLst/>
          </a:prstGeom>
        </p:spPr>
        <p:txBody>
          <a:bodyPr vert="horz"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24" name="Picture 2"/>
          <p:cNvPicPr>
            <a:picLocks noChangeAspect="1" noChangeArrowheads="1"/>
          </p:cNvPicPr>
          <p:nvPr/>
        </p:nvPicPr>
        <p:blipFill>
          <a:blip r:embed="rId9"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4104"/>
                                        </p:tgtEl>
                                        <p:attrNameLst>
                                          <p:attrName>style.visibility</p:attrName>
                                        </p:attrNameLst>
                                      </p:cBhvr>
                                      <p:to>
                                        <p:strVal val="visible"/>
                                      </p:to>
                                    </p:set>
                                    <p:animEffect transition="in" filter="box(in)">
                                      <p:cBhvr>
                                        <p:cTn id="9" dur="500"/>
                                        <p:tgtEl>
                                          <p:spTgt spid="4104"/>
                                        </p:tgtEl>
                                      </p:cBhvr>
                                    </p:animEffect>
                                  </p:childTnLst>
                                </p:cTn>
                              </p:par>
                              <p:par>
                                <p:cTn id="10" presetID="4" presetClass="entr" presetSubtype="16" fill="hold" nodeType="with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box(in)">
                                      <p:cBhvr>
                                        <p:cTn id="12" dur="500"/>
                                        <p:tgtEl>
                                          <p:spTgt spid="410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4" presetClass="entr" presetSubtype="16"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box(in)">
                                      <p:cBhvr>
                                        <p:cTn id="19" dur="500"/>
                                        <p:tgtEl>
                                          <p:spTgt spid="410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childTnLst>
                                </p:cTn>
                              </p:par>
                              <p:par>
                                <p:cTn id="24" presetID="4"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ox(i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par>
                                <p:cTn id="31" presetID="4" presetClass="entr" presetSubtype="16"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ox(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xEl>
                                              <p:pRg st="6" end="6"/>
                                            </p:txEl>
                                          </p:spTgt>
                                        </p:tgtEl>
                                        <p:attrNameLst>
                                          <p:attrName>style.visibility</p:attrName>
                                        </p:attrNameLst>
                                      </p:cBhvr>
                                      <p:to>
                                        <p:strVal val="visible"/>
                                      </p:to>
                                    </p:set>
                                  </p:childTnLst>
                                </p:cTn>
                              </p:par>
                              <p:par>
                                <p:cTn id="38" presetID="4" presetClass="entr" presetSubtype="16" fill="hold" nodeType="withEffect">
                                  <p:stCondLst>
                                    <p:cond delay="0"/>
                                  </p:stCondLst>
                                  <p:childTnLst>
                                    <p:set>
                                      <p:cBhvr>
                                        <p:cTn id="39" dur="1" fill="hold">
                                          <p:stCondLst>
                                            <p:cond delay="0"/>
                                          </p:stCondLst>
                                        </p:cTn>
                                        <p:tgtEl>
                                          <p:spTgt spid="4099"/>
                                        </p:tgtEl>
                                        <p:attrNameLst>
                                          <p:attrName>style.visibility</p:attrName>
                                        </p:attrNameLst>
                                      </p:cBhvr>
                                      <p:to>
                                        <p:strVal val="visible"/>
                                      </p:to>
                                    </p:set>
                                    <p:animEffect transition="in" filter="box(in)">
                                      <p:cBhvr>
                                        <p:cTn id="40" dur="500"/>
                                        <p:tgtEl>
                                          <p:spTgt spid="409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par>
                                <p:cTn id="45" presetID="4" presetClass="entr" presetSubtype="16"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ox(i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3"/>
          <p:cNvGrpSpPr>
            <a:grpSpLocks/>
          </p:cNvGrpSpPr>
          <p:nvPr/>
        </p:nvGrpSpPr>
        <p:grpSpPr bwMode="auto">
          <a:xfrm>
            <a:off x="301625" y="3140075"/>
            <a:ext cx="1063625" cy="1150938"/>
            <a:chOff x="682602" y="3139355"/>
            <a:chExt cx="1062980" cy="1152128"/>
          </a:xfrm>
        </p:grpSpPr>
        <p:grpSp>
          <p:nvGrpSpPr>
            <p:cNvPr id="8" name="Group 8"/>
            <p:cNvGrpSpPr>
              <a:grpSpLocks/>
            </p:cNvGrpSpPr>
            <p:nvPr/>
          </p:nvGrpSpPr>
          <p:grpSpPr bwMode="auto">
            <a:xfrm>
              <a:off x="682621" y="3139357"/>
              <a:ext cx="1062978" cy="1152128"/>
              <a:chOff x="4606026" y="740701"/>
              <a:chExt cx="921505" cy="960107"/>
            </a:xfrm>
          </p:grpSpPr>
          <p:sp>
            <p:nvSpPr>
              <p:cNvPr id="10" name="Up Arrow 9"/>
              <p:cNvSpPr/>
              <p:nvPr/>
            </p:nvSpPr>
            <p:spPr>
              <a:xfrm rot="10800000">
                <a:off x="5050272" y="1130041"/>
                <a:ext cx="215935" cy="360206"/>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nut 10"/>
              <p:cNvSpPr/>
              <p:nvPr/>
            </p:nvSpPr>
            <p:spPr>
              <a:xfrm rot="10800000">
                <a:off x="4716053" y="980397"/>
                <a:ext cx="811478" cy="720411"/>
              </a:xfrm>
              <a:prstGeom prst="donut">
                <a:avLst>
                  <a:gd name="adj" fmla="val 489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2" name="TextBox 10"/>
              <p:cNvSpPr txBox="1">
                <a:spLocks noChangeArrowheads="1"/>
              </p:cNvSpPr>
              <p:nvPr/>
            </p:nvSpPr>
            <p:spPr bwMode="auto">
              <a:xfrm>
                <a:off x="4606026" y="740701"/>
                <a:ext cx="905576" cy="333425"/>
              </a:xfrm>
              <a:prstGeom prst="rect">
                <a:avLst/>
              </a:prstGeom>
              <a:noFill/>
              <a:ln w="9525">
                <a:noFill/>
                <a:miter lim="800000"/>
                <a:headEnd/>
                <a:tailEnd/>
              </a:ln>
            </p:spPr>
            <p:txBody>
              <a:bodyPr>
                <a:spAutoFit/>
              </a:bodyPr>
              <a:lstStyle/>
              <a:p>
                <a:r>
                  <a:rPr lang="en-US" sz="1000" b="1"/>
                  <a:t>N/NW 7 knots</a:t>
                </a:r>
              </a:p>
              <a:p>
                <a:endParaRPr lang="en-US" sz="1000" b="1"/>
              </a:p>
            </p:txBody>
          </p:sp>
        </p:grpSp>
        <p:sp>
          <p:nvSpPr>
            <p:cNvPr id="9" name="Up Arrow 8"/>
            <p:cNvSpPr/>
            <p:nvPr/>
          </p:nvSpPr>
          <p:spPr>
            <a:xfrm rot="8328140">
              <a:off x="1045920" y="3654237"/>
              <a:ext cx="250673" cy="483099"/>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3" name="Picture 2" descr="D:\Projects\Drifter\Campanhas\boias\4_agosto\resultados\windcoefs\anim.gif"/>
          <p:cNvPicPr>
            <a:picLocks noChangeAspect="1" noChangeArrowheads="1" noCrop="1"/>
          </p:cNvPicPr>
          <p:nvPr/>
        </p:nvPicPr>
        <p:blipFill>
          <a:blip r:embed="rId3" cstate="print"/>
          <a:srcRect/>
          <a:stretch>
            <a:fillRect/>
          </a:stretch>
        </p:blipFill>
        <p:spPr bwMode="auto">
          <a:xfrm>
            <a:off x="1562100" y="1797050"/>
            <a:ext cx="5886450" cy="4386263"/>
          </a:xfrm>
          <a:prstGeom prst="rect">
            <a:avLst/>
          </a:prstGeom>
          <a:noFill/>
          <a:ln w="9525">
            <a:noFill/>
            <a:miter lim="800000"/>
            <a:headEnd/>
            <a:tailEnd/>
          </a:ln>
        </p:spPr>
      </p:pic>
      <p:graphicFrame>
        <p:nvGraphicFramePr>
          <p:cNvPr id="14" name="Table 13"/>
          <p:cNvGraphicFramePr>
            <a:graphicFrameLocks noGrp="1"/>
          </p:cNvGraphicFramePr>
          <p:nvPr/>
        </p:nvGraphicFramePr>
        <p:xfrm>
          <a:off x="261257" y="4675414"/>
          <a:ext cx="1187527" cy="884847"/>
        </p:xfrm>
        <a:graphic>
          <a:graphicData uri="http://schemas.openxmlformats.org/drawingml/2006/table">
            <a:tbl>
              <a:tblPr>
                <a:effectLst>
                  <a:outerShdw blurRad="50800" dist="38100" dir="2700000" algn="tl" rotWithShape="0">
                    <a:prstClr val="black">
                      <a:alpha val="40000"/>
                    </a:prstClr>
                  </a:outerShdw>
                </a:effectLst>
              </a:tblPr>
              <a:tblGrid>
                <a:gridCol w="1187527"/>
              </a:tblGrid>
              <a:tr h="207353">
                <a:tc>
                  <a:txBody>
                    <a:bodyPr/>
                    <a:lstStyle/>
                    <a:p>
                      <a:pPr algn="ctr">
                        <a:lnSpc>
                          <a:spcPct val="250000"/>
                        </a:lnSpc>
                        <a:spcAft>
                          <a:spcPts val="0"/>
                        </a:spcAft>
                      </a:pPr>
                      <a:r>
                        <a:rPr lang="pt-PT" sz="1100" b="1" dirty="0" smtClean="0">
                          <a:solidFill>
                            <a:srgbClr val="FFFFFF"/>
                          </a:solidFill>
                          <a:latin typeface="Calibri"/>
                          <a:ea typeface="Calibri"/>
                          <a:cs typeface="Calibri"/>
                        </a:rPr>
                        <a:t>Windcoefficient</a:t>
                      </a:r>
                      <a:endParaRPr lang="en-US" sz="1100" dirty="0">
                        <a:latin typeface="Calibri"/>
                        <a:ea typeface="Calibri"/>
                        <a:cs typeface="Calibri"/>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465747">
                <a:tc>
                  <a:txBody>
                    <a:bodyPr/>
                    <a:lstStyle/>
                    <a:p>
                      <a:pPr algn="ctr">
                        <a:lnSpc>
                          <a:spcPct val="115000"/>
                        </a:lnSpc>
                        <a:spcAft>
                          <a:spcPts val="0"/>
                        </a:spcAft>
                      </a:pPr>
                      <a:r>
                        <a:rPr lang="pt-PT" sz="1400" b="1" dirty="0" smtClean="0">
                          <a:latin typeface="Calibri"/>
                          <a:ea typeface="Calibri"/>
                          <a:cs typeface="Calibri"/>
                        </a:rPr>
                        <a:t>0.015</a:t>
                      </a:r>
                      <a:endParaRPr lang="en-US" sz="1400" dirty="0">
                        <a:latin typeface="Calibri"/>
                        <a:ea typeface="Calibri"/>
                        <a:cs typeface="Calibri"/>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pic>
        <p:nvPicPr>
          <p:cNvPr id="15" name="Picture 13"/>
          <p:cNvPicPr>
            <a:picLocks noChangeAspect="1" noChangeArrowheads="1"/>
          </p:cNvPicPr>
          <p:nvPr/>
        </p:nvPicPr>
        <p:blipFill>
          <a:blip r:embed="rId4" cstate="print"/>
          <a:srcRect/>
          <a:stretch>
            <a:fillRect/>
          </a:stretch>
        </p:blipFill>
        <p:spPr bwMode="auto">
          <a:xfrm>
            <a:off x="0" y="1697038"/>
            <a:ext cx="2074863" cy="1162050"/>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srcRect/>
          <a:stretch>
            <a:fillRect/>
          </a:stretch>
        </p:blipFill>
        <p:spPr bwMode="auto">
          <a:xfrm>
            <a:off x="7467600" y="4056063"/>
            <a:ext cx="1676400" cy="2392362"/>
          </a:xfrm>
          <a:prstGeom prst="rect">
            <a:avLst/>
          </a:prstGeom>
          <a:noFill/>
          <a:ln w="9525">
            <a:noFill/>
            <a:miter lim="800000"/>
            <a:headEnd/>
            <a:tailEnd/>
          </a:ln>
        </p:spPr>
      </p:pic>
      <p:sp>
        <p:nvSpPr>
          <p:cNvPr id="17" name="TextBox 16"/>
          <p:cNvSpPr txBox="1">
            <a:spLocks noChangeArrowheads="1"/>
          </p:cNvSpPr>
          <p:nvPr/>
        </p:nvSpPr>
        <p:spPr bwMode="auto">
          <a:xfrm>
            <a:off x="2471738" y="2187575"/>
            <a:ext cx="4306887" cy="369888"/>
          </a:xfrm>
          <a:prstGeom prst="rect">
            <a:avLst/>
          </a:prstGeom>
          <a:solidFill>
            <a:schemeClr val="bg1"/>
          </a:solidFill>
          <a:ln w="19050">
            <a:solidFill>
              <a:srgbClr val="FFC000"/>
            </a:solidFill>
            <a:miter lim="800000"/>
            <a:headEnd/>
            <a:tailEnd/>
          </a:ln>
        </p:spPr>
        <p:txBody>
          <a:bodyPr>
            <a:spAutoFit/>
          </a:bodyPr>
          <a:lstStyle/>
          <a:p>
            <a:pPr>
              <a:buFont typeface="Arial" charset="0"/>
              <a:buChar char="•"/>
            </a:pPr>
            <a:r>
              <a:rPr lang="en-US" sz="1800" dirty="0"/>
              <a:t> Calibration of model wind coefficients</a:t>
            </a:r>
          </a:p>
        </p:txBody>
      </p:sp>
      <p:sp>
        <p:nvSpPr>
          <p:cNvPr id="21" name="Title 2"/>
          <p:cNvSpPr txBox="1">
            <a:spLocks/>
          </p:cNvSpPr>
          <p:nvPr/>
        </p:nvSpPr>
        <p:spPr>
          <a:xfrm>
            <a:off x="0" y="260648"/>
            <a:ext cx="8351912" cy="990600"/>
          </a:xfrm>
          <a:prstGeom prst="rect">
            <a:avLst/>
          </a:prstGeom>
        </p:spPr>
        <p:txBody>
          <a:bodyPr vert="horz"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 </a:t>
            </a:r>
            <a:r>
              <a:rPr kumimoji="0" lang="en-US" sz="3600" b="0" i="0" u="none" strike="noStrike" kern="1200" cap="none" spc="0" normalizeH="0" baseline="0" noProof="0" dirty="0" smtClean="0">
                <a:ln>
                  <a:noFill/>
                </a:ln>
                <a:solidFill>
                  <a:schemeClr val="tx2"/>
                </a:solidFill>
                <a:effectLst/>
                <a:uLnTx/>
                <a:uFillTx/>
                <a:latin typeface="+mj-lt"/>
                <a:ea typeface="+mj-ea"/>
                <a:cs typeface="+mj-cs"/>
                <a:sym typeface="Wingdings" pitchFamily="2" charset="2"/>
              </a:rPr>
              <a:t> Model Calibration</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22" name="Picture 2"/>
          <p:cNvPicPr>
            <a:picLocks noChangeAspect="1" noChangeArrowheads="1"/>
          </p:cNvPicPr>
          <p:nvPr/>
        </p:nvPicPr>
        <p:blipFill>
          <a:blip r:embed="rId6"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7">
                                            <p:bg/>
                                          </p:spTgt>
                                        </p:tgtEl>
                                        <p:attrNameLst>
                                          <p:attrName>style.visibility</p:attrName>
                                        </p:attrNameLst>
                                      </p:cBhvr>
                                      <p:to>
                                        <p:strVal val="visible"/>
                                      </p:to>
                                    </p:set>
                                    <p:anim calcmode="lin" valueType="num">
                                      <p:cBhvr additive="base">
                                        <p:cTn id="7" dur="1000" fill="hold"/>
                                        <p:tgtEl>
                                          <p:spTgt spid="17">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1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10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9575" y="3527425"/>
            <a:ext cx="1008063" cy="600075"/>
          </a:xfrm>
          <a:prstGeom prst="rect">
            <a:avLst/>
          </a:prstGeom>
          <a:noFill/>
        </p:spPr>
        <p:txBody>
          <a:bodyPr>
            <a:spAutoFit/>
          </a:bodyPr>
          <a:lstStyle/>
          <a:p>
            <a:pPr>
              <a:defRPr/>
            </a:pPr>
            <a:r>
              <a:rPr lang="en-US" sz="1050" dirty="0">
                <a:latin typeface="Times New Roman" pitchFamily="-65" charset="0"/>
                <a:cs typeface="+mn-cs"/>
              </a:rPr>
              <a:t>Wind: </a:t>
            </a:r>
            <a:r>
              <a:rPr lang="en-US" sz="1050" dirty="0" err="1">
                <a:latin typeface="Times New Roman" pitchFamily="-65" charset="0"/>
                <a:cs typeface="+mn-cs"/>
              </a:rPr>
              <a:t>2m</a:t>
            </a:r>
            <a:r>
              <a:rPr lang="en-US" sz="1050" dirty="0">
                <a:latin typeface="Times New Roman" pitchFamily="-65" charset="0"/>
                <a:cs typeface="+mn-cs"/>
              </a:rPr>
              <a:t>/s</a:t>
            </a:r>
          </a:p>
          <a:p>
            <a:pPr>
              <a:defRPr/>
            </a:pPr>
            <a:r>
              <a:rPr lang="en-US" sz="1050" dirty="0">
                <a:latin typeface="Times New Roman" pitchFamily="-65" charset="0"/>
                <a:cs typeface="+mn-cs"/>
              </a:rPr>
              <a:t>360º/360º</a:t>
            </a:r>
          </a:p>
          <a:p>
            <a:pPr>
              <a:defRPr/>
            </a:pPr>
            <a:endParaRPr lang="en-US" sz="1200" dirty="0">
              <a:latin typeface="Times New Roman" pitchFamily="-65" charset="0"/>
              <a:cs typeface="+mn-cs"/>
            </a:endParaRPr>
          </a:p>
        </p:txBody>
      </p:sp>
      <p:sp>
        <p:nvSpPr>
          <p:cNvPr id="5" name="Curved Up Arrow 4"/>
          <p:cNvSpPr/>
          <p:nvPr/>
        </p:nvSpPr>
        <p:spPr>
          <a:xfrm>
            <a:off x="585788" y="4441825"/>
            <a:ext cx="576262" cy="333375"/>
          </a:xfrm>
          <a:prstGeom prst="curved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 name="Curved Up Arrow 5"/>
          <p:cNvSpPr/>
          <p:nvPr/>
        </p:nvSpPr>
        <p:spPr>
          <a:xfrm rot="10613162">
            <a:off x="693738" y="4119563"/>
            <a:ext cx="576262" cy="331787"/>
          </a:xfrm>
          <a:prstGeom prst="curved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7" name="Picture 3" descr="D:\Projects\Drifter\Campanhas\boias\27_agosto\Resultados\GIS_wincoefs\anim.gif"/>
          <p:cNvPicPr>
            <a:picLocks noChangeAspect="1" noChangeArrowheads="1" noCrop="1"/>
          </p:cNvPicPr>
          <p:nvPr/>
        </p:nvPicPr>
        <p:blipFill>
          <a:blip r:embed="rId3" cstate="print"/>
          <a:srcRect/>
          <a:stretch>
            <a:fillRect/>
          </a:stretch>
        </p:blipFill>
        <p:spPr bwMode="auto">
          <a:xfrm>
            <a:off x="2339752" y="1772816"/>
            <a:ext cx="5984875" cy="4459287"/>
          </a:xfrm>
          <a:prstGeom prst="rect">
            <a:avLst/>
          </a:prstGeom>
          <a:noFill/>
          <a:ln w="9525">
            <a:noFill/>
            <a:miter lim="800000"/>
            <a:headEnd/>
            <a:tailEnd/>
          </a:ln>
        </p:spPr>
      </p:pic>
      <p:pic>
        <p:nvPicPr>
          <p:cNvPr id="8" name="Picture 13"/>
          <p:cNvPicPr>
            <a:picLocks noChangeAspect="1" noChangeArrowheads="1"/>
          </p:cNvPicPr>
          <p:nvPr/>
        </p:nvPicPr>
        <p:blipFill>
          <a:blip r:embed="rId4" cstate="print"/>
          <a:srcRect/>
          <a:stretch>
            <a:fillRect/>
          </a:stretch>
        </p:blipFill>
        <p:spPr bwMode="auto">
          <a:xfrm>
            <a:off x="323528" y="1844824"/>
            <a:ext cx="2214562" cy="962025"/>
          </a:xfrm>
          <a:prstGeom prst="rect">
            <a:avLst/>
          </a:prstGeom>
          <a:noFill/>
          <a:ln w="9525">
            <a:noFill/>
            <a:miter lim="800000"/>
            <a:headEnd/>
            <a:tailEnd/>
          </a:ln>
        </p:spPr>
      </p:pic>
      <p:sp>
        <p:nvSpPr>
          <p:cNvPr id="9" name="TextBox 8"/>
          <p:cNvSpPr txBox="1">
            <a:spLocks noChangeArrowheads="1"/>
          </p:cNvSpPr>
          <p:nvPr/>
        </p:nvSpPr>
        <p:spPr bwMode="auto">
          <a:xfrm>
            <a:off x="2732088" y="1868488"/>
            <a:ext cx="4946650" cy="369887"/>
          </a:xfrm>
          <a:prstGeom prst="rect">
            <a:avLst/>
          </a:prstGeom>
          <a:solidFill>
            <a:schemeClr val="bg1"/>
          </a:solidFill>
          <a:ln w="19050">
            <a:solidFill>
              <a:srgbClr val="FFC000"/>
            </a:solidFill>
            <a:miter lim="800000"/>
            <a:headEnd/>
            <a:tailEnd/>
          </a:ln>
        </p:spPr>
        <p:txBody>
          <a:bodyPr>
            <a:spAutoFit/>
          </a:bodyPr>
          <a:lstStyle/>
          <a:p>
            <a:pPr>
              <a:buFont typeface="Arial" charset="0"/>
              <a:buChar char="•"/>
            </a:pPr>
            <a:r>
              <a:rPr lang="en-US" sz="1800"/>
              <a:t> Validate local water properties dynamics</a:t>
            </a:r>
          </a:p>
        </p:txBody>
      </p:sp>
      <p:sp>
        <p:nvSpPr>
          <p:cNvPr id="16" name="Title 2"/>
          <p:cNvSpPr txBox="1">
            <a:spLocks/>
          </p:cNvSpPr>
          <p:nvPr/>
        </p:nvSpPr>
        <p:spPr>
          <a:xfrm>
            <a:off x="0" y="260648"/>
            <a:ext cx="8351912" cy="990600"/>
          </a:xfrm>
          <a:prstGeom prst="rect">
            <a:avLst/>
          </a:prstGeom>
        </p:spPr>
        <p:txBody>
          <a:bodyPr vert="horz"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 </a:t>
            </a:r>
            <a:r>
              <a:rPr kumimoji="0" lang="en-US" sz="3600" b="0" i="0" u="none" strike="noStrike" kern="1200" cap="none" spc="0" normalizeH="0" baseline="0" noProof="0" dirty="0" smtClean="0">
                <a:ln>
                  <a:noFill/>
                </a:ln>
                <a:solidFill>
                  <a:schemeClr val="tx2"/>
                </a:solidFill>
                <a:effectLst/>
                <a:uLnTx/>
                <a:uFillTx/>
                <a:latin typeface="+mj-lt"/>
                <a:ea typeface="+mj-ea"/>
                <a:cs typeface="+mj-cs"/>
                <a:sym typeface="Wingdings" pitchFamily="2" charset="2"/>
              </a:rPr>
              <a:t> Model Calibration</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17" name="Picture 2"/>
          <p:cNvPicPr>
            <a:picLocks noChangeAspect="1" noChangeArrowheads="1"/>
          </p:cNvPicPr>
          <p:nvPr/>
        </p:nvPicPr>
        <p:blipFill>
          <a:blip r:embed="rId5"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20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2000" fill="hold"/>
                                        <p:tgtEl>
                                          <p:spTgt spid="9">
                                            <p:bg/>
                                          </p:spTgt>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grpId="0" nodeType="afterEffect">
                                  <p:stCondLst>
                                    <p:cond delay="50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20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3" dur="20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txBox="1">
            <a:spLocks/>
          </p:cNvSpPr>
          <p:nvPr/>
        </p:nvSpPr>
        <p:spPr>
          <a:xfrm>
            <a:off x="0" y="260648"/>
            <a:ext cx="8351912" cy="990600"/>
          </a:xfrm>
          <a:prstGeom prst="rect">
            <a:avLst/>
          </a:prstGeom>
        </p:spPr>
        <p:txBody>
          <a:bodyPr vert="horz"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 </a:t>
            </a:r>
            <a:r>
              <a:rPr kumimoji="0" lang="en-US" sz="3600" b="0" i="0" u="none" strike="noStrike" kern="1200" cap="none" spc="0" normalizeH="0" baseline="0" noProof="0" dirty="0" smtClean="0">
                <a:ln>
                  <a:noFill/>
                </a:ln>
                <a:solidFill>
                  <a:schemeClr val="tx2"/>
                </a:solidFill>
                <a:effectLst/>
                <a:uLnTx/>
                <a:uFillTx/>
                <a:latin typeface="+mj-lt"/>
                <a:ea typeface="+mj-ea"/>
                <a:cs typeface="+mj-cs"/>
                <a:sym typeface="Wingdings" pitchFamily="2" charset="2"/>
              </a:rPr>
              <a:t> Model Calibration</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14" name="Picture 2"/>
          <p:cNvPicPr>
            <a:picLocks noChangeAspect="1" noChangeArrowheads="1"/>
          </p:cNvPicPr>
          <p:nvPr/>
        </p:nvPicPr>
        <p:blipFill>
          <a:blip r:embed="rId3" cstate="print"/>
          <a:srcRect/>
          <a:stretch>
            <a:fillRect/>
          </a:stretch>
        </p:blipFill>
        <p:spPr bwMode="auto">
          <a:xfrm>
            <a:off x="8172400" y="18376"/>
            <a:ext cx="971600" cy="1249200"/>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3336657" y="1844824"/>
            <a:ext cx="5807343" cy="4822106"/>
          </a:xfrm>
          <a:prstGeom prst="rect">
            <a:avLst/>
          </a:prstGeom>
          <a:noFill/>
          <a:ln w="9525">
            <a:noFill/>
            <a:miter lim="800000"/>
            <a:headEnd/>
            <a:tailEnd/>
          </a:ln>
        </p:spPr>
      </p:pic>
      <p:pic>
        <p:nvPicPr>
          <p:cNvPr id="5" name="Picture 4" descr="D:\aquisição de dados\giffer\anim.gif"/>
          <p:cNvPicPr>
            <a:picLocks noChangeAspect="1" noChangeArrowheads="1" noCrop="1"/>
          </p:cNvPicPr>
          <p:nvPr/>
        </p:nvPicPr>
        <p:blipFill>
          <a:blip r:embed="rId5" cstate="print"/>
          <a:srcRect/>
          <a:stretch>
            <a:fillRect/>
          </a:stretch>
        </p:blipFill>
        <p:spPr bwMode="auto">
          <a:xfrm>
            <a:off x="251520" y="1700808"/>
            <a:ext cx="4259263" cy="2840038"/>
          </a:xfrm>
          <a:prstGeom prst="rect">
            <a:avLst/>
          </a:prstGeom>
          <a:solidFill>
            <a:schemeClr val="bg1"/>
          </a:solidFill>
          <a:ln w="9525">
            <a:noFill/>
            <a:miter lim="800000"/>
            <a:headEnd/>
            <a:tailEnd/>
          </a:ln>
        </p:spPr>
      </p:pic>
      <p:sp>
        <p:nvSpPr>
          <p:cNvPr id="6" name="TextBox 14"/>
          <p:cNvSpPr txBox="1">
            <a:spLocks noChangeArrowheads="1"/>
          </p:cNvSpPr>
          <p:nvPr/>
        </p:nvSpPr>
        <p:spPr bwMode="auto">
          <a:xfrm>
            <a:off x="2267744" y="5805264"/>
            <a:ext cx="5232400" cy="369887"/>
          </a:xfrm>
          <a:prstGeom prst="rect">
            <a:avLst/>
          </a:prstGeom>
          <a:solidFill>
            <a:schemeClr val="bg1"/>
          </a:solidFill>
          <a:ln w="19050">
            <a:solidFill>
              <a:srgbClr val="FFC000"/>
            </a:solidFill>
            <a:miter lim="800000"/>
            <a:headEnd/>
            <a:tailEnd/>
          </a:ln>
        </p:spPr>
        <p:txBody>
          <a:bodyPr>
            <a:spAutoFit/>
          </a:bodyPr>
          <a:lstStyle/>
          <a:p>
            <a:pPr>
              <a:buFont typeface="Arial" charset="0"/>
              <a:buChar char="•"/>
            </a:pPr>
            <a:r>
              <a:rPr lang="en-US" sz="1800" dirty="0"/>
              <a:t> Validate local water properties dynamics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824038" y="1530350"/>
            <a:ext cx="5588000" cy="4549775"/>
          </a:xfrm>
          <a:prstGeom prst="rect">
            <a:avLst/>
          </a:prstGeom>
          <a:noFill/>
          <a:ln w="9525">
            <a:noFill/>
            <a:miter lim="800000"/>
            <a:headEnd/>
            <a:tailEnd/>
          </a:ln>
        </p:spPr>
      </p:pic>
      <p:sp>
        <p:nvSpPr>
          <p:cNvPr id="5" name="TextBox 14"/>
          <p:cNvSpPr txBox="1">
            <a:spLocks noChangeArrowheads="1"/>
          </p:cNvSpPr>
          <p:nvPr/>
        </p:nvSpPr>
        <p:spPr bwMode="auto">
          <a:xfrm>
            <a:off x="1978025" y="1693863"/>
            <a:ext cx="5232400" cy="369887"/>
          </a:xfrm>
          <a:prstGeom prst="rect">
            <a:avLst/>
          </a:prstGeom>
          <a:solidFill>
            <a:schemeClr val="bg1"/>
          </a:solidFill>
          <a:ln w="19050">
            <a:solidFill>
              <a:srgbClr val="FFC000"/>
            </a:solidFill>
            <a:miter lim="800000"/>
            <a:headEnd/>
            <a:tailEnd/>
          </a:ln>
        </p:spPr>
        <p:txBody>
          <a:bodyPr>
            <a:spAutoFit/>
          </a:bodyPr>
          <a:lstStyle/>
          <a:p>
            <a:pPr>
              <a:buFont typeface="Arial" charset="0"/>
              <a:buChar char="•"/>
            </a:pPr>
            <a:r>
              <a:rPr lang="en-US" sz="1800"/>
              <a:t> Validate local water properties dynamics</a:t>
            </a:r>
          </a:p>
        </p:txBody>
      </p:sp>
      <p:sp>
        <p:nvSpPr>
          <p:cNvPr id="6" name="TextBox 16"/>
          <p:cNvSpPr txBox="1">
            <a:spLocks noChangeArrowheads="1"/>
          </p:cNvSpPr>
          <p:nvPr/>
        </p:nvSpPr>
        <p:spPr bwMode="auto">
          <a:xfrm>
            <a:off x="1976438" y="2181225"/>
            <a:ext cx="5232400" cy="368300"/>
          </a:xfrm>
          <a:prstGeom prst="rect">
            <a:avLst/>
          </a:prstGeom>
          <a:solidFill>
            <a:schemeClr val="bg1"/>
          </a:solidFill>
          <a:ln w="19050">
            <a:solidFill>
              <a:srgbClr val="FFC000"/>
            </a:solidFill>
            <a:miter lim="800000"/>
            <a:headEnd/>
            <a:tailEnd/>
          </a:ln>
        </p:spPr>
        <p:txBody>
          <a:bodyPr>
            <a:spAutoFit/>
          </a:bodyPr>
          <a:lstStyle/>
          <a:p>
            <a:pPr>
              <a:buFont typeface="Arial" charset="0"/>
              <a:buChar char="•"/>
            </a:pPr>
            <a:r>
              <a:rPr lang="en-US" sz="1800"/>
              <a:t> Buoys follow Tagus mouth residual plume</a:t>
            </a:r>
          </a:p>
        </p:txBody>
      </p:sp>
      <p:sp>
        <p:nvSpPr>
          <p:cNvPr id="13" name="Title 2"/>
          <p:cNvSpPr txBox="1">
            <a:spLocks/>
          </p:cNvSpPr>
          <p:nvPr/>
        </p:nvSpPr>
        <p:spPr>
          <a:xfrm>
            <a:off x="0" y="260648"/>
            <a:ext cx="8351912" cy="990600"/>
          </a:xfrm>
          <a:prstGeom prst="rect">
            <a:avLst/>
          </a:prstGeom>
        </p:spPr>
        <p:txBody>
          <a:bodyPr vert="horz"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 </a:t>
            </a:r>
            <a:r>
              <a:rPr kumimoji="0" lang="en-US" sz="3600" b="0" i="0" u="none" strike="noStrike" kern="1200" cap="none" spc="0" normalizeH="0" baseline="0" noProof="0" dirty="0" smtClean="0">
                <a:ln>
                  <a:noFill/>
                </a:ln>
                <a:solidFill>
                  <a:schemeClr val="tx2"/>
                </a:solidFill>
                <a:effectLst/>
                <a:uLnTx/>
                <a:uFillTx/>
                <a:latin typeface="+mj-lt"/>
                <a:ea typeface="+mj-ea"/>
                <a:cs typeface="+mj-cs"/>
                <a:sym typeface="Wingdings" pitchFamily="2" charset="2"/>
              </a:rPr>
              <a:t> Model Calibration</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14" name="Picture 2"/>
          <p:cNvPicPr>
            <a:picLocks noChangeAspect="1" noChangeArrowheads="1"/>
          </p:cNvPicPr>
          <p:nvPr/>
        </p:nvPicPr>
        <p:blipFill>
          <a:blip r:embed="rId3"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3"/>
          <p:cNvGrpSpPr>
            <a:grpSpLocks/>
          </p:cNvGrpSpPr>
          <p:nvPr/>
        </p:nvGrpSpPr>
        <p:grpSpPr bwMode="auto">
          <a:xfrm>
            <a:off x="301625" y="3140075"/>
            <a:ext cx="1063625" cy="1150938"/>
            <a:chOff x="682602" y="3139355"/>
            <a:chExt cx="1062980" cy="1152128"/>
          </a:xfrm>
        </p:grpSpPr>
        <p:grpSp>
          <p:nvGrpSpPr>
            <p:cNvPr id="9" name="Group 8"/>
            <p:cNvGrpSpPr>
              <a:grpSpLocks/>
            </p:cNvGrpSpPr>
            <p:nvPr/>
          </p:nvGrpSpPr>
          <p:grpSpPr bwMode="auto">
            <a:xfrm>
              <a:off x="682621" y="3139357"/>
              <a:ext cx="1062978" cy="1152128"/>
              <a:chOff x="4606026" y="740701"/>
              <a:chExt cx="921505" cy="960107"/>
            </a:xfrm>
          </p:grpSpPr>
          <p:sp>
            <p:nvSpPr>
              <p:cNvPr id="11" name="Up Arrow 10"/>
              <p:cNvSpPr/>
              <p:nvPr/>
            </p:nvSpPr>
            <p:spPr>
              <a:xfrm rot="10800000">
                <a:off x="5050272" y="1130041"/>
                <a:ext cx="215935" cy="360206"/>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onut 11"/>
              <p:cNvSpPr/>
              <p:nvPr/>
            </p:nvSpPr>
            <p:spPr>
              <a:xfrm rot="10800000">
                <a:off x="4716053" y="980397"/>
                <a:ext cx="811478" cy="720411"/>
              </a:xfrm>
              <a:prstGeom prst="donut">
                <a:avLst>
                  <a:gd name="adj" fmla="val 489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3" name="TextBox 10"/>
              <p:cNvSpPr txBox="1">
                <a:spLocks noChangeArrowheads="1"/>
              </p:cNvSpPr>
              <p:nvPr/>
            </p:nvSpPr>
            <p:spPr bwMode="auto">
              <a:xfrm>
                <a:off x="4606026" y="740701"/>
                <a:ext cx="905576" cy="333425"/>
              </a:xfrm>
              <a:prstGeom prst="rect">
                <a:avLst/>
              </a:prstGeom>
              <a:noFill/>
              <a:ln w="9525">
                <a:noFill/>
                <a:miter lim="800000"/>
                <a:headEnd/>
                <a:tailEnd/>
              </a:ln>
            </p:spPr>
            <p:txBody>
              <a:bodyPr>
                <a:spAutoFit/>
              </a:bodyPr>
              <a:lstStyle/>
              <a:p>
                <a:r>
                  <a:rPr lang="en-US" sz="1000" b="1"/>
                  <a:t>N/NW 7 knots</a:t>
                </a:r>
              </a:p>
              <a:p>
                <a:endParaRPr lang="en-US" sz="1000" b="1"/>
              </a:p>
            </p:txBody>
          </p:sp>
        </p:grpSp>
        <p:sp>
          <p:nvSpPr>
            <p:cNvPr id="10" name="Up Arrow 9"/>
            <p:cNvSpPr/>
            <p:nvPr/>
          </p:nvSpPr>
          <p:spPr>
            <a:xfrm rot="8328140">
              <a:off x="1045920" y="3654237"/>
              <a:ext cx="250673" cy="483099"/>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aphicFrame>
        <p:nvGraphicFramePr>
          <p:cNvPr id="14" name="Table 13"/>
          <p:cNvGraphicFramePr>
            <a:graphicFrameLocks noGrp="1"/>
          </p:cNvGraphicFramePr>
          <p:nvPr/>
        </p:nvGraphicFramePr>
        <p:xfrm>
          <a:off x="217714" y="4675414"/>
          <a:ext cx="1187527" cy="884847"/>
        </p:xfrm>
        <a:graphic>
          <a:graphicData uri="http://schemas.openxmlformats.org/drawingml/2006/table">
            <a:tbl>
              <a:tblPr>
                <a:effectLst>
                  <a:outerShdw blurRad="50800" dist="38100" dir="2700000" algn="tl" rotWithShape="0">
                    <a:prstClr val="black">
                      <a:alpha val="40000"/>
                    </a:prstClr>
                  </a:outerShdw>
                </a:effectLst>
              </a:tblPr>
              <a:tblGrid>
                <a:gridCol w="1187527"/>
              </a:tblGrid>
              <a:tr h="207353">
                <a:tc>
                  <a:txBody>
                    <a:bodyPr/>
                    <a:lstStyle/>
                    <a:p>
                      <a:pPr algn="ctr">
                        <a:lnSpc>
                          <a:spcPct val="250000"/>
                        </a:lnSpc>
                        <a:spcAft>
                          <a:spcPts val="0"/>
                        </a:spcAft>
                      </a:pPr>
                      <a:r>
                        <a:rPr lang="pt-PT" sz="1100" b="1" dirty="0" smtClean="0">
                          <a:solidFill>
                            <a:srgbClr val="FFFFFF"/>
                          </a:solidFill>
                          <a:latin typeface="Calibri"/>
                          <a:ea typeface="Calibri"/>
                          <a:cs typeface="Calibri"/>
                        </a:rPr>
                        <a:t>Windcoefficient</a:t>
                      </a:r>
                      <a:endParaRPr lang="en-US" sz="1100" dirty="0">
                        <a:latin typeface="Calibri"/>
                        <a:ea typeface="Calibri"/>
                        <a:cs typeface="Calibri"/>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465747">
                <a:tc>
                  <a:txBody>
                    <a:bodyPr/>
                    <a:lstStyle/>
                    <a:p>
                      <a:pPr algn="ctr">
                        <a:lnSpc>
                          <a:spcPct val="115000"/>
                        </a:lnSpc>
                        <a:spcAft>
                          <a:spcPts val="0"/>
                        </a:spcAft>
                      </a:pPr>
                      <a:r>
                        <a:rPr lang="pt-PT" sz="1400" b="1" dirty="0" smtClean="0">
                          <a:latin typeface="Calibri"/>
                          <a:ea typeface="Calibri"/>
                          <a:cs typeface="Calibri"/>
                        </a:rPr>
                        <a:t>0.015</a:t>
                      </a:r>
                      <a:endParaRPr lang="en-US" sz="1400" dirty="0">
                        <a:latin typeface="Calibri"/>
                        <a:ea typeface="Calibri"/>
                        <a:cs typeface="Calibri"/>
                      </a:endParaRPr>
                    </a:p>
                  </a:txBody>
                  <a:tcPr marL="68580" marR="68580" marT="0"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grpSp>
        <p:nvGrpSpPr>
          <p:cNvPr id="15" name="Group 49"/>
          <p:cNvGrpSpPr>
            <a:grpSpLocks/>
          </p:cNvGrpSpPr>
          <p:nvPr/>
        </p:nvGrpSpPr>
        <p:grpSpPr bwMode="auto">
          <a:xfrm>
            <a:off x="1423988" y="1439863"/>
            <a:ext cx="6337300" cy="4721225"/>
            <a:chOff x="1424210" y="1439108"/>
            <a:chExt cx="6337299" cy="4722211"/>
          </a:xfrm>
        </p:grpSpPr>
        <p:pic>
          <p:nvPicPr>
            <p:cNvPr id="16" name="Picture 2" descr="D:\Projects\Drifter\Campanhas\boias\11_agosto\resultados\ventos\anim.gif"/>
            <p:cNvPicPr>
              <a:picLocks noChangeAspect="1" noChangeArrowheads="1" noCrop="1"/>
            </p:cNvPicPr>
            <p:nvPr/>
          </p:nvPicPr>
          <p:blipFill>
            <a:blip r:embed="rId3" cstate="print"/>
            <a:srcRect/>
            <a:stretch>
              <a:fillRect/>
            </a:stretch>
          </p:blipFill>
          <p:spPr bwMode="auto">
            <a:xfrm>
              <a:off x="1424210" y="1439108"/>
              <a:ext cx="6337299" cy="4722211"/>
            </a:xfrm>
            <a:prstGeom prst="rect">
              <a:avLst/>
            </a:prstGeom>
            <a:noFill/>
            <a:ln w="9525">
              <a:noFill/>
              <a:miter lim="800000"/>
              <a:headEnd/>
              <a:tailEnd/>
            </a:ln>
          </p:spPr>
        </p:pic>
        <p:pic>
          <p:nvPicPr>
            <p:cNvPr id="17" name="Picture 2"/>
            <p:cNvPicPr>
              <a:picLocks noChangeAspect="1" noChangeArrowheads="1"/>
            </p:cNvPicPr>
            <p:nvPr/>
          </p:nvPicPr>
          <p:blipFill>
            <a:blip r:embed="rId4" cstate="print"/>
            <a:srcRect/>
            <a:stretch>
              <a:fillRect/>
            </a:stretch>
          </p:blipFill>
          <p:spPr bwMode="auto">
            <a:xfrm>
              <a:off x="2595799" y="5626752"/>
              <a:ext cx="3979183" cy="301869"/>
            </a:xfrm>
            <a:prstGeom prst="rect">
              <a:avLst/>
            </a:prstGeom>
            <a:noFill/>
            <a:ln w="9525">
              <a:noFill/>
              <a:miter lim="800000"/>
              <a:headEnd/>
              <a:tailEnd/>
            </a:ln>
          </p:spPr>
        </p:pic>
      </p:grpSp>
      <p:pic>
        <p:nvPicPr>
          <p:cNvPr id="18" name="Picture 13"/>
          <p:cNvPicPr>
            <a:picLocks noChangeAspect="1" noChangeArrowheads="1"/>
          </p:cNvPicPr>
          <p:nvPr/>
        </p:nvPicPr>
        <p:blipFill>
          <a:blip r:embed="rId5" cstate="print"/>
          <a:srcRect/>
          <a:stretch>
            <a:fillRect/>
          </a:stretch>
        </p:blipFill>
        <p:spPr bwMode="auto">
          <a:xfrm>
            <a:off x="0" y="1550988"/>
            <a:ext cx="2074863" cy="1163637"/>
          </a:xfrm>
          <a:prstGeom prst="rect">
            <a:avLst/>
          </a:prstGeom>
          <a:noFill/>
          <a:ln w="9525">
            <a:noFill/>
            <a:miter lim="800000"/>
            <a:headEnd/>
            <a:tailEnd/>
          </a:ln>
        </p:spPr>
      </p:pic>
      <p:grpSp>
        <p:nvGrpSpPr>
          <p:cNvPr id="20" name="Group 33"/>
          <p:cNvGrpSpPr>
            <a:grpSpLocks/>
          </p:cNvGrpSpPr>
          <p:nvPr/>
        </p:nvGrpSpPr>
        <p:grpSpPr bwMode="auto">
          <a:xfrm>
            <a:off x="7740352" y="1703306"/>
            <a:ext cx="1231900" cy="1435100"/>
            <a:chOff x="7709807" y="1816100"/>
            <a:chExt cx="1295400" cy="1435100"/>
          </a:xfrm>
        </p:grpSpPr>
        <p:pic>
          <p:nvPicPr>
            <p:cNvPr id="21" name="Picture 3" descr="Image"/>
            <p:cNvPicPr>
              <a:picLocks noChangeAspect="1" noChangeArrowheads="1"/>
            </p:cNvPicPr>
            <p:nvPr/>
          </p:nvPicPr>
          <p:blipFill>
            <a:blip r:embed="rId6" cstate="print"/>
            <a:srcRect/>
            <a:stretch>
              <a:fillRect/>
            </a:stretch>
          </p:blipFill>
          <p:spPr bwMode="auto">
            <a:xfrm>
              <a:off x="8041060" y="2313703"/>
              <a:ext cx="712765" cy="867897"/>
            </a:xfrm>
            <a:prstGeom prst="rect">
              <a:avLst/>
            </a:prstGeom>
            <a:noFill/>
            <a:ln w="9525">
              <a:noFill/>
              <a:miter lim="800000"/>
              <a:headEnd/>
              <a:tailEnd/>
            </a:ln>
          </p:spPr>
        </p:pic>
        <p:sp>
          <p:nvSpPr>
            <p:cNvPr id="22" name="TextBox 52"/>
            <p:cNvSpPr txBox="1">
              <a:spLocks noChangeArrowheads="1"/>
            </p:cNvSpPr>
            <p:nvPr/>
          </p:nvSpPr>
          <p:spPr bwMode="auto">
            <a:xfrm>
              <a:off x="7709807" y="1879600"/>
              <a:ext cx="1295400" cy="400110"/>
            </a:xfrm>
            <a:prstGeom prst="rect">
              <a:avLst/>
            </a:prstGeom>
            <a:noFill/>
            <a:ln w="9525">
              <a:noFill/>
              <a:miter lim="800000"/>
              <a:headEnd/>
              <a:tailEnd/>
            </a:ln>
          </p:spPr>
          <p:txBody>
            <a:bodyPr>
              <a:spAutoFit/>
            </a:bodyPr>
            <a:lstStyle/>
            <a:p>
              <a:pPr algn="ctr"/>
              <a:r>
                <a:rPr lang="en-GB" sz="1000" b="1">
                  <a:latin typeface="Arial" charset="0"/>
                </a:rPr>
                <a:t>Atmospheric forcing MM5</a:t>
              </a:r>
            </a:p>
          </p:txBody>
        </p:sp>
        <p:sp>
          <p:nvSpPr>
            <p:cNvPr id="23" name="Rectangle 24"/>
            <p:cNvSpPr>
              <a:spLocks noChangeArrowheads="1"/>
            </p:cNvSpPr>
            <p:nvPr/>
          </p:nvSpPr>
          <p:spPr bwMode="auto">
            <a:xfrm>
              <a:off x="7848600" y="1816100"/>
              <a:ext cx="1130301" cy="1435100"/>
            </a:xfrm>
            <a:prstGeom prst="rect">
              <a:avLst/>
            </a:prstGeom>
            <a:noFill/>
            <a:ln w="9525" algn="ctr">
              <a:solidFill>
                <a:schemeClr val="tx1"/>
              </a:solidFill>
              <a:round/>
              <a:headEnd/>
              <a:tailEnd/>
            </a:ln>
          </p:spPr>
          <p:txBody>
            <a:bodyPr wrap="none"/>
            <a:lstStyle/>
            <a:p>
              <a:endParaRPr lang="en-US"/>
            </a:p>
          </p:txBody>
        </p:sp>
      </p:grpSp>
      <p:grpSp>
        <p:nvGrpSpPr>
          <p:cNvPr id="24" name="Group 35"/>
          <p:cNvGrpSpPr>
            <a:grpSpLocks/>
          </p:cNvGrpSpPr>
          <p:nvPr/>
        </p:nvGrpSpPr>
        <p:grpSpPr bwMode="auto">
          <a:xfrm>
            <a:off x="7884368" y="3302562"/>
            <a:ext cx="1117600" cy="1663700"/>
            <a:chOff x="7772400" y="3416300"/>
            <a:chExt cx="1219200" cy="1663700"/>
          </a:xfrm>
        </p:grpSpPr>
        <p:sp>
          <p:nvSpPr>
            <p:cNvPr id="25" name="TextBox 52"/>
            <p:cNvSpPr txBox="1">
              <a:spLocks noChangeArrowheads="1"/>
            </p:cNvSpPr>
            <p:nvPr/>
          </p:nvSpPr>
          <p:spPr bwMode="auto">
            <a:xfrm>
              <a:off x="7785100" y="3429000"/>
              <a:ext cx="1104900" cy="400110"/>
            </a:xfrm>
            <a:prstGeom prst="rect">
              <a:avLst/>
            </a:prstGeom>
            <a:noFill/>
            <a:ln w="9525">
              <a:noFill/>
              <a:miter lim="800000"/>
              <a:headEnd/>
              <a:tailEnd/>
            </a:ln>
          </p:spPr>
          <p:txBody>
            <a:bodyPr>
              <a:spAutoFit/>
            </a:bodyPr>
            <a:lstStyle/>
            <a:p>
              <a:pPr algn="ctr"/>
              <a:r>
                <a:rPr lang="en-GB" sz="1000" b="1">
                  <a:latin typeface="Arial" charset="0"/>
                </a:rPr>
                <a:t>Atmospheric forcing WRF</a:t>
              </a:r>
            </a:p>
          </p:txBody>
        </p:sp>
        <p:pic>
          <p:nvPicPr>
            <p:cNvPr id="26" name="Picture 4"/>
            <p:cNvPicPr>
              <a:picLocks noChangeAspect="1" noChangeArrowheads="1"/>
            </p:cNvPicPr>
            <p:nvPr/>
          </p:nvPicPr>
          <p:blipFill>
            <a:blip r:embed="rId7" cstate="print"/>
            <a:srcRect/>
            <a:stretch>
              <a:fillRect/>
            </a:stretch>
          </p:blipFill>
          <p:spPr bwMode="auto">
            <a:xfrm>
              <a:off x="7861300" y="3851276"/>
              <a:ext cx="1019226" cy="1102672"/>
            </a:xfrm>
            <a:prstGeom prst="rect">
              <a:avLst/>
            </a:prstGeom>
            <a:noFill/>
            <a:ln w="9525">
              <a:noFill/>
              <a:miter lim="800000"/>
              <a:headEnd/>
              <a:tailEnd/>
            </a:ln>
          </p:spPr>
        </p:pic>
        <p:sp>
          <p:nvSpPr>
            <p:cNvPr id="27" name="Rectangle 28"/>
            <p:cNvSpPr>
              <a:spLocks noChangeArrowheads="1"/>
            </p:cNvSpPr>
            <p:nvPr/>
          </p:nvSpPr>
          <p:spPr bwMode="auto">
            <a:xfrm>
              <a:off x="7772400" y="3416300"/>
              <a:ext cx="1219200" cy="1663700"/>
            </a:xfrm>
            <a:prstGeom prst="rect">
              <a:avLst/>
            </a:prstGeom>
            <a:noFill/>
            <a:ln w="9525" algn="ctr">
              <a:solidFill>
                <a:schemeClr val="tx1"/>
              </a:solidFill>
              <a:round/>
              <a:headEnd/>
              <a:tailEnd/>
            </a:ln>
          </p:spPr>
          <p:txBody>
            <a:bodyPr wrap="none"/>
            <a:lstStyle/>
            <a:p>
              <a:endParaRPr lang="en-US"/>
            </a:p>
          </p:txBody>
        </p:sp>
      </p:grpSp>
      <p:grpSp>
        <p:nvGrpSpPr>
          <p:cNvPr id="28" name="Group 29"/>
          <p:cNvGrpSpPr>
            <a:grpSpLocks/>
          </p:cNvGrpSpPr>
          <p:nvPr/>
        </p:nvGrpSpPr>
        <p:grpSpPr bwMode="auto">
          <a:xfrm>
            <a:off x="7740352" y="5046960"/>
            <a:ext cx="1289496" cy="1811040"/>
            <a:chOff x="7747000" y="4800600"/>
            <a:chExt cx="1231900" cy="1879600"/>
          </a:xfrm>
        </p:grpSpPr>
        <p:grpSp>
          <p:nvGrpSpPr>
            <p:cNvPr id="29" name="Group 36"/>
            <p:cNvGrpSpPr>
              <a:grpSpLocks/>
            </p:cNvGrpSpPr>
            <p:nvPr/>
          </p:nvGrpSpPr>
          <p:grpSpPr bwMode="auto">
            <a:xfrm>
              <a:off x="7747000" y="4800600"/>
              <a:ext cx="1231900" cy="1879600"/>
              <a:chOff x="7709807" y="1816100"/>
              <a:chExt cx="1295400" cy="1435100"/>
            </a:xfrm>
          </p:grpSpPr>
          <p:sp>
            <p:nvSpPr>
              <p:cNvPr id="31" name="TextBox 52"/>
              <p:cNvSpPr txBox="1">
                <a:spLocks noChangeArrowheads="1"/>
              </p:cNvSpPr>
              <p:nvPr/>
            </p:nvSpPr>
            <p:spPr bwMode="auto">
              <a:xfrm>
                <a:off x="7709807" y="1879600"/>
                <a:ext cx="1295400" cy="400110"/>
              </a:xfrm>
              <a:prstGeom prst="rect">
                <a:avLst/>
              </a:prstGeom>
              <a:noFill/>
              <a:ln w="9525">
                <a:noFill/>
                <a:miter lim="800000"/>
                <a:headEnd/>
                <a:tailEnd/>
              </a:ln>
            </p:spPr>
            <p:txBody>
              <a:bodyPr>
                <a:spAutoFit/>
              </a:bodyPr>
              <a:lstStyle/>
              <a:p>
                <a:pPr algn="ctr"/>
                <a:r>
                  <a:rPr lang="en-GB" sz="1000" b="1">
                    <a:latin typeface="Arial" charset="0"/>
                  </a:rPr>
                  <a:t>Field Measurements</a:t>
                </a:r>
              </a:p>
            </p:txBody>
          </p:sp>
          <p:sp>
            <p:nvSpPr>
              <p:cNvPr id="32" name="Rectangle 33"/>
              <p:cNvSpPr>
                <a:spLocks noChangeArrowheads="1"/>
              </p:cNvSpPr>
              <p:nvPr/>
            </p:nvSpPr>
            <p:spPr bwMode="auto">
              <a:xfrm>
                <a:off x="7848600" y="1816100"/>
                <a:ext cx="1130301" cy="1435100"/>
              </a:xfrm>
              <a:prstGeom prst="rect">
                <a:avLst/>
              </a:prstGeom>
              <a:noFill/>
              <a:ln w="9525" algn="ctr">
                <a:solidFill>
                  <a:schemeClr val="tx1"/>
                </a:solidFill>
                <a:round/>
                <a:headEnd/>
                <a:tailEnd/>
              </a:ln>
            </p:spPr>
            <p:txBody>
              <a:bodyPr wrap="none"/>
              <a:lstStyle/>
              <a:p>
                <a:endParaRPr lang="en-US"/>
              </a:p>
            </p:txBody>
          </p:sp>
        </p:grpSp>
        <p:pic>
          <p:nvPicPr>
            <p:cNvPr id="30" name="Picture 3"/>
            <p:cNvPicPr>
              <a:picLocks noChangeAspect="1" noChangeArrowheads="1"/>
            </p:cNvPicPr>
            <p:nvPr/>
          </p:nvPicPr>
          <p:blipFill>
            <a:blip r:embed="rId8" cstate="print"/>
            <a:srcRect/>
            <a:stretch>
              <a:fillRect/>
            </a:stretch>
          </p:blipFill>
          <p:spPr bwMode="auto">
            <a:xfrm>
              <a:off x="7991475" y="5245100"/>
              <a:ext cx="869523" cy="1282700"/>
            </a:xfrm>
            <a:prstGeom prst="rect">
              <a:avLst/>
            </a:prstGeom>
            <a:noFill/>
            <a:ln w="9525">
              <a:noFill/>
              <a:miter lim="800000"/>
              <a:headEnd/>
              <a:tailEnd/>
            </a:ln>
          </p:spPr>
        </p:pic>
      </p:grpSp>
      <p:sp>
        <p:nvSpPr>
          <p:cNvPr id="36" name="Title 2"/>
          <p:cNvSpPr txBox="1">
            <a:spLocks/>
          </p:cNvSpPr>
          <p:nvPr/>
        </p:nvSpPr>
        <p:spPr>
          <a:xfrm>
            <a:off x="0" y="260648"/>
            <a:ext cx="8351912" cy="990600"/>
          </a:xfrm>
          <a:prstGeom prst="rect">
            <a:avLst/>
          </a:prstGeom>
        </p:spPr>
        <p:txBody>
          <a:bodyPr vert="horz"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 </a:t>
            </a:r>
            <a:r>
              <a:rPr kumimoji="0" lang="en-US" sz="3600" b="0" i="0" u="none" strike="noStrike" kern="1200" cap="none" spc="0" normalizeH="0" baseline="0" noProof="0" dirty="0" smtClean="0">
                <a:ln>
                  <a:noFill/>
                </a:ln>
                <a:solidFill>
                  <a:schemeClr val="tx2"/>
                </a:solidFill>
                <a:effectLst/>
                <a:uLnTx/>
                <a:uFillTx/>
                <a:latin typeface="+mj-lt"/>
                <a:ea typeface="+mj-ea"/>
                <a:cs typeface="+mj-cs"/>
                <a:sym typeface="Wingdings" pitchFamily="2" charset="2"/>
              </a:rPr>
              <a:t> Model Calibration</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37" name="Picture 2"/>
          <p:cNvPicPr>
            <a:picLocks noChangeAspect="1" noChangeArrowheads="1"/>
          </p:cNvPicPr>
          <p:nvPr/>
        </p:nvPicPr>
        <p:blipFill>
          <a:blip r:embed="rId9" cstate="print"/>
          <a:srcRect/>
          <a:stretch>
            <a:fillRect/>
          </a:stretch>
        </p:blipFill>
        <p:spPr bwMode="auto">
          <a:xfrm>
            <a:off x="8172400" y="18376"/>
            <a:ext cx="971600" cy="1249200"/>
          </a:xfrm>
          <a:prstGeom prst="rect">
            <a:avLst/>
          </a:prstGeom>
          <a:noFill/>
          <a:ln w="9525">
            <a:noFill/>
            <a:miter lim="800000"/>
            <a:headEnd/>
            <a:tailEnd/>
          </a:ln>
        </p:spPr>
      </p:pic>
      <p:sp>
        <p:nvSpPr>
          <p:cNvPr id="38" name="TextBox 14"/>
          <p:cNvSpPr txBox="1">
            <a:spLocks noChangeArrowheads="1"/>
          </p:cNvSpPr>
          <p:nvPr/>
        </p:nvSpPr>
        <p:spPr bwMode="auto">
          <a:xfrm>
            <a:off x="2483768" y="1556792"/>
            <a:ext cx="3312368" cy="369887"/>
          </a:xfrm>
          <a:prstGeom prst="rect">
            <a:avLst/>
          </a:prstGeom>
          <a:solidFill>
            <a:schemeClr val="bg1"/>
          </a:solidFill>
          <a:ln w="19050">
            <a:solidFill>
              <a:srgbClr val="FFC000"/>
            </a:solidFill>
            <a:miter lim="800000"/>
            <a:headEnd/>
            <a:tailEnd/>
          </a:ln>
        </p:spPr>
        <p:txBody>
          <a:bodyPr wrap="square">
            <a:spAutoFit/>
          </a:bodyPr>
          <a:lstStyle/>
          <a:p>
            <a:pPr>
              <a:buFont typeface="Arial" charset="0"/>
              <a:buChar char="•"/>
            </a:pPr>
            <a:r>
              <a:rPr lang="en-US" sz="1800" dirty="0"/>
              <a:t> </a:t>
            </a:r>
            <a:r>
              <a:rPr lang="en-US" sz="1800" dirty="0" smtClean="0"/>
              <a:t>Different </a:t>
            </a:r>
            <a:r>
              <a:rPr lang="en-US" sz="1800" dirty="0" err="1" smtClean="0"/>
              <a:t>meteo</a:t>
            </a:r>
            <a:r>
              <a:rPr lang="en-US" sz="1800" dirty="0" smtClean="0"/>
              <a:t> inputs</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1000"/>
                                  </p:stCondLst>
                                  <p:childTnLst>
                                    <p:set>
                                      <p:cBhvr>
                                        <p:cTn id="6" dur="1" fill="hold">
                                          <p:stCondLst>
                                            <p:cond delay="0"/>
                                          </p:stCondLst>
                                        </p:cTn>
                                        <p:tgtEl>
                                          <p:spTgt spid="38"/>
                                        </p:tgtEl>
                                        <p:attrNameLst>
                                          <p:attrName>style.visibility</p:attrName>
                                        </p:attrNameLst>
                                      </p:cBhvr>
                                      <p:to>
                                        <p:strVal val="visible"/>
                                      </p:to>
                                    </p:set>
                                    <p:animEffect transition="in" filter="diamond(in)">
                                      <p:cBhvr>
                                        <p:cTn id="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temp\Copy of work\var50.gif"/>
          <p:cNvPicPr>
            <a:picLocks noChangeAspect="1" noChangeArrowheads="1" noCrop="1"/>
          </p:cNvPicPr>
          <p:nvPr/>
        </p:nvPicPr>
        <p:blipFill>
          <a:blip r:embed="rId3" cstate="print"/>
          <a:srcRect/>
          <a:stretch>
            <a:fillRect/>
          </a:stretch>
        </p:blipFill>
        <p:spPr bwMode="auto">
          <a:xfrm>
            <a:off x="2555776" y="1628800"/>
            <a:ext cx="6172200" cy="4972050"/>
          </a:xfrm>
          <a:prstGeom prst="rect">
            <a:avLst/>
          </a:prstGeom>
          <a:noFill/>
        </p:spPr>
      </p:pic>
      <p:sp>
        <p:nvSpPr>
          <p:cNvPr id="4" name="TextBox 3"/>
          <p:cNvSpPr txBox="1"/>
          <p:nvPr/>
        </p:nvSpPr>
        <p:spPr>
          <a:xfrm>
            <a:off x="409575" y="3527425"/>
            <a:ext cx="1008063" cy="600075"/>
          </a:xfrm>
          <a:prstGeom prst="rect">
            <a:avLst/>
          </a:prstGeom>
          <a:noFill/>
        </p:spPr>
        <p:txBody>
          <a:bodyPr>
            <a:spAutoFit/>
          </a:bodyPr>
          <a:lstStyle/>
          <a:p>
            <a:pPr>
              <a:defRPr/>
            </a:pPr>
            <a:r>
              <a:rPr lang="en-US" sz="1050" dirty="0">
                <a:latin typeface="Times New Roman" pitchFamily="-65" charset="0"/>
                <a:cs typeface="+mn-cs"/>
              </a:rPr>
              <a:t>Wind: </a:t>
            </a:r>
            <a:r>
              <a:rPr lang="en-US" sz="1050" dirty="0" err="1">
                <a:latin typeface="Times New Roman" pitchFamily="-65" charset="0"/>
                <a:cs typeface="+mn-cs"/>
              </a:rPr>
              <a:t>2m</a:t>
            </a:r>
            <a:r>
              <a:rPr lang="en-US" sz="1050" dirty="0">
                <a:latin typeface="Times New Roman" pitchFamily="-65" charset="0"/>
                <a:cs typeface="+mn-cs"/>
              </a:rPr>
              <a:t>/s</a:t>
            </a:r>
          </a:p>
          <a:p>
            <a:pPr>
              <a:defRPr/>
            </a:pPr>
            <a:r>
              <a:rPr lang="en-US" sz="1050" dirty="0">
                <a:latin typeface="Times New Roman" pitchFamily="-65" charset="0"/>
                <a:cs typeface="+mn-cs"/>
              </a:rPr>
              <a:t>360º/360º</a:t>
            </a:r>
          </a:p>
          <a:p>
            <a:pPr>
              <a:defRPr/>
            </a:pPr>
            <a:endParaRPr lang="en-US" sz="1200" dirty="0">
              <a:latin typeface="Times New Roman" pitchFamily="-65" charset="0"/>
              <a:cs typeface="+mn-cs"/>
            </a:endParaRPr>
          </a:p>
        </p:txBody>
      </p:sp>
      <p:sp>
        <p:nvSpPr>
          <p:cNvPr id="5" name="Curved Up Arrow 4"/>
          <p:cNvSpPr/>
          <p:nvPr/>
        </p:nvSpPr>
        <p:spPr>
          <a:xfrm>
            <a:off x="585788" y="4441825"/>
            <a:ext cx="576262" cy="333375"/>
          </a:xfrm>
          <a:prstGeom prst="curved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6" name="Curved Up Arrow 5"/>
          <p:cNvSpPr/>
          <p:nvPr/>
        </p:nvSpPr>
        <p:spPr>
          <a:xfrm rot="10613162">
            <a:off x="693738" y="4119563"/>
            <a:ext cx="576262" cy="331787"/>
          </a:xfrm>
          <a:prstGeom prst="curvedUp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8" name="Picture 13"/>
          <p:cNvPicPr>
            <a:picLocks noChangeAspect="1" noChangeArrowheads="1"/>
          </p:cNvPicPr>
          <p:nvPr/>
        </p:nvPicPr>
        <p:blipFill>
          <a:blip r:embed="rId4" cstate="print"/>
          <a:srcRect/>
          <a:stretch>
            <a:fillRect/>
          </a:stretch>
        </p:blipFill>
        <p:spPr bwMode="auto">
          <a:xfrm>
            <a:off x="323528" y="1844824"/>
            <a:ext cx="2214562" cy="962025"/>
          </a:xfrm>
          <a:prstGeom prst="rect">
            <a:avLst/>
          </a:prstGeom>
          <a:noFill/>
          <a:ln w="9525">
            <a:noFill/>
            <a:miter lim="800000"/>
            <a:headEnd/>
            <a:tailEnd/>
          </a:ln>
        </p:spPr>
      </p:pic>
      <p:sp>
        <p:nvSpPr>
          <p:cNvPr id="9" name="TextBox 8"/>
          <p:cNvSpPr txBox="1">
            <a:spLocks noChangeArrowheads="1"/>
          </p:cNvSpPr>
          <p:nvPr/>
        </p:nvSpPr>
        <p:spPr bwMode="auto">
          <a:xfrm>
            <a:off x="2699792" y="2060848"/>
            <a:ext cx="4946650" cy="369887"/>
          </a:xfrm>
          <a:prstGeom prst="rect">
            <a:avLst/>
          </a:prstGeom>
          <a:solidFill>
            <a:schemeClr val="bg1"/>
          </a:solidFill>
          <a:ln w="19050">
            <a:solidFill>
              <a:srgbClr val="FFC000"/>
            </a:solidFill>
            <a:miter lim="800000"/>
            <a:headEnd/>
            <a:tailEnd/>
          </a:ln>
        </p:spPr>
        <p:txBody>
          <a:bodyPr>
            <a:spAutoFit/>
          </a:bodyPr>
          <a:lstStyle/>
          <a:p>
            <a:pPr>
              <a:buFont typeface="Arial" charset="0"/>
              <a:buChar char="•"/>
            </a:pPr>
            <a:r>
              <a:rPr lang="en-US" sz="1800" dirty="0"/>
              <a:t> Validate </a:t>
            </a:r>
            <a:r>
              <a:rPr lang="en-US" sz="1800" dirty="0" smtClean="0"/>
              <a:t>model dispersion</a:t>
            </a:r>
            <a:endParaRPr lang="en-US" sz="1800" dirty="0"/>
          </a:p>
        </p:txBody>
      </p:sp>
      <p:sp>
        <p:nvSpPr>
          <p:cNvPr id="16" name="Title 2"/>
          <p:cNvSpPr txBox="1">
            <a:spLocks/>
          </p:cNvSpPr>
          <p:nvPr/>
        </p:nvSpPr>
        <p:spPr>
          <a:xfrm>
            <a:off x="0" y="260648"/>
            <a:ext cx="8351912" cy="990600"/>
          </a:xfrm>
          <a:prstGeom prst="rect">
            <a:avLst/>
          </a:prstGeom>
        </p:spPr>
        <p:txBody>
          <a:bodyPr vert="horz" anchor="ctr">
            <a:normAutofit fontScale="8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 </a:t>
            </a:r>
            <a:r>
              <a:rPr kumimoji="0" lang="en-US" sz="3600" b="0" i="0" u="none" strike="noStrike" kern="1200" cap="none" spc="0" normalizeH="0" baseline="0" noProof="0" dirty="0" smtClean="0">
                <a:ln>
                  <a:noFill/>
                </a:ln>
                <a:solidFill>
                  <a:schemeClr val="tx2"/>
                </a:solidFill>
                <a:effectLst/>
                <a:uLnTx/>
                <a:uFillTx/>
                <a:latin typeface="+mj-lt"/>
                <a:ea typeface="+mj-ea"/>
                <a:cs typeface="+mj-cs"/>
                <a:sym typeface="Wingdings" pitchFamily="2" charset="2"/>
              </a:rPr>
              <a:t> Model Calibration</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17" name="Picture 2"/>
          <p:cNvPicPr>
            <a:picLocks noChangeAspect="1" noChangeArrowheads="1"/>
          </p:cNvPicPr>
          <p:nvPr/>
        </p:nvPicPr>
        <p:blipFill>
          <a:blip r:embed="rId5"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00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quarter" idx="1"/>
          </p:nvPr>
        </p:nvSpPr>
        <p:spPr>
          <a:xfrm>
            <a:off x="539552" y="2060848"/>
            <a:ext cx="8153400" cy="3528392"/>
          </a:xfrm>
        </p:spPr>
        <p:txBody>
          <a:bodyPr>
            <a:normAutofit fontScale="92500" lnSpcReduction="20000"/>
          </a:bodyPr>
          <a:lstStyle/>
          <a:p>
            <a:pPr lvl="0"/>
            <a:r>
              <a:rPr lang="en-US" sz="3200" dirty="0" smtClean="0">
                <a:solidFill>
                  <a:schemeClr val="tx2"/>
                </a:solidFill>
              </a:rPr>
              <a:t> </a:t>
            </a:r>
            <a:r>
              <a:rPr lang="pt-PT" sz="3200" dirty="0" err="1" smtClean="0">
                <a:solidFill>
                  <a:schemeClr val="tx2"/>
                </a:solidFill>
              </a:rPr>
              <a:t>Main</a:t>
            </a:r>
            <a:r>
              <a:rPr lang="pt-PT" sz="3200" dirty="0" smtClean="0">
                <a:solidFill>
                  <a:schemeClr val="tx2"/>
                </a:solidFill>
              </a:rPr>
              <a:t> </a:t>
            </a:r>
            <a:r>
              <a:rPr lang="pt-PT" sz="3200" dirty="0" err="1" smtClean="0">
                <a:solidFill>
                  <a:schemeClr val="tx2"/>
                </a:solidFill>
              </a:rPr>
              <a:t>results</a:t>
            </a:r>
            <a:r>
              <a:rPr lang="pt-PT" sz="3200" dirty="0" smtClean="0">
                <a:solidFill>
                  <a:schemeClr val="tx2"/>
                </a:solidFill>
              </a:rPr>
              <a:t> </a:t>
            </a:r>
            <a:r>
              <a:rPr lang="pt-PT" sz="3200" dirty="0" err="1" smtClean="0">
                <a:solidFill>
                  <a:schemeClr val="tx2"/>
                </a:solidFill>
              </a:rPr>
              <a:t>and</a:t>
            </a:r>
            <a:r>
              <a:rPr lang="pt-PT" sz="3200" dirty="0" smtClean="0">
                <a:solidFill>
                  <a:schemeClr val="tx2"/>
                </a:solidFill>
              </a:rPr>
              <a:t> </a:t>
            </a:r>
            <a:r>
              <a:rPr lang="pt-PT" sz="3200" dirty="0" err="1" smtClean="0">
                <a:solidFill>
                  <a:schemeClr val="tx2"/>
                </a:solidFill>
              </a:rPr>
              <a:t>model</a:t>
            </a:r>
            <a:r>
              <a:rPr lang="pt-PT" sz="3200" dirty="0" smtClean="0">
                <a:solidFill>
                  <a:schemeClr val="tx2"/>
                </a:solidFill>
              </a:rPr>
              <a:t> </a:t>
            </a:r>
            <a:r>
              <a:rPr lang="pt-PT" sz="3200" dirty="0" err="1" smtClean="0">
                <a:solidFill>
                  <a:schemeClr val="tx2"/>
                </a:solidFill>
              </a:rPr>
              <a:t>developments</a:t>
            </a:r>
            <a:endParaRPr lang="pt-PT" sz="3200" dirty="0" smtClean="0">
              <a:solidFill>
                <a:schemeClr val="tx2"/>
              </a:solidFill>
            </a:endParaRPr>
          </a:p>
          <a:p>
            <a:pPr marL="635000" lvl="0" indent="-319088">
              <a:lnSpc>
                <a:spcPct val="110000"/>
              </a:lnSpc>
              <a:defRPr/>
            </a:pPr>
            <a:r>
              <a:rPr lang="es-ES" sz="1900" dirty="0" err="1" smtClean="0"/>
              <a:t>Validation</a:t>
            </a:r>
            <a:r>
              <a:rPr lang="es-ES" sz="1900" dirty="0" smtClean="0"/>
              <a:t> of </a:t>
            </a:r>
            <a:r>
              <a:rPr lang="es-ES" sz="1900" dirty="0" err="1" smtClean="0"/>
              <a:t>Drift</a:t>
            </a:r>
            <a:r>
              <a:rPr lang="es-ES" sz="1900" dirty="0" smtClean="0"/>
              <a:t> MOHID </a:t>
            </a:r>
            <a:r>
              <a:rPr lang="es-ES" sz="1900" dirty="0" err="1" smtClean="0"/>
              <a:t>applications</a:t>
            </a:r>
            <a:r>
              <a:rPr lang="es-ES" sz="1900" dirty="0" smtClean="0"/>
              <a:t> in Galicia (</a:t>
            </a:r>
            <a:r>
              <a:rPr lang="es-ES" sz="1900" dirty="0" err="1" smtClean="0"/>
              <a:t>Spain</a:t>
            </a:r>
            <a:r>
              <a:rPr lang="es-ES" sz="1900" dirty="0" smtClean="0"/>
              <a:t>), </a:t>
            </a:r>
            <a:r>
              <a:rPr lang="es-ES" sz="1900" dirty="0" err="1" smtClean="0"/>
              <a:t>Mondego</a:t>
            </a:r>
            <a:r>
              <a:rPr lang="es-ES" sz="1900" dirty="0" smtClean="0"/>
              <a:t>, and Estoril </a:t>
            </a:r>
            <a:r>
              <a:rPr lang="es-ES" sz="1900" dirty="0" err="1" smtClean="0"/>
              <a:t>Coast</a:t>
            </a:r>
            <a:r>
              <a:rPr lang="es-ES" sz="1900" dirty="0" smtClean="0"/>
              <a:t> ;</a:t>
            </a:r>
          </a:p>
          <a:p>
            <a:pPr marL="635000" lvl="0" indent="-319088">
              <a:lnSpc>
                <a:spcPct val="110000"/>
              </a:lnSpc>
              <a:defRPr/>
            </a:pPr>
            <a:r>
              <a:rPr lang="es-ES" sz="1900" dirty="0" err="1" smtClean="0"/>
              <a:t>Wind</a:t>
            </a:r>
            <a:r>
              <a:rPr lang="es-ES" sz="1900" dirty="0" smtClean="0"/>
              <a:t> </a:t>
            </a:r>
            <a:r>
              <a:rPr lang="es-ES" sz="1900" dirty="0" err="1" smtClean="0"/>
              <a:t>coefficient</a:t>
            </a:r>
            <a:r>
              <a:rPr lang="es-ES" sz="1900" dirty="0" smtClean="0"/>
              <a:t> </a:t>
            </a:r>
            <a:r>
              <a:rPr lang="es-ES" sz="1900" dirty="0" err="1" smtClean="0"/>
              <a:t>calibratiion</a:t>
            </a:r>
            <a:r>
              <a:rPr lang="es-ES" sz="1900" dirty="0" smtClean="0"/>
              <a:t>;</a:t>
            </a:r>
          </a:p>
          <a:p>
            <a:pPr marL="635000" lvl="0" indent="-319088">
              <a:lnSpc>
                <a:spcPct val="110000"/>
              </a:lnSpc>
              <a:defRPr/>
            </a:pPr>
            <a:r>
              <a:rPr lang="es-ES" sz="1900" dirty="0" err="1" smtClean="0"/>
              <a:t>Diffusion</a:t>
            </a:r>
            <a:r>
              <a:rPr lang="es-ES" sz="1900" dirty="0" smtClean="0"/>
              <a:t> </a:t>
            </a:r>
            <a:r>
              <a:rPr lang="es-ES" sz="1900" dirty="0" err="1" smtClean="0"/>
              <a:t>coefficients</a:t>
            </a:r>
            <a:r>
              <a:rPr lang="es-ES" sz="1900" dirty="0" smtClean="0"/>
              <a:t> </a:t>
            </a:r>
            <a:r>
              <a:rPr lang="es-ES" sz="1900" dirty="0" err="1" smtClean="0"/>
              <a:t>calibration</a:t>
            </a:r>
            <a:r>
              <a:rPr lang="es-ES" sz="1900" dirty="0" smtClean="0"/>
              <a:t>;</a:t>
            </a:r>
          </a:p>
          <a:p>
            <a:pPr marL="635000" lvl="0" indent="-319088">
              <a:lnSpc>
                <a:spcPct val="110000"/>
              </a:lnSpc>
              <a:defRPr/>
            </a:pPr>
            <a:r>
              <a:rPr lang="es-ES" sz="1900" dirty="0" err="1" smtClean="0"/>
              <a:t>Improve</a:t>
            </a:r>
            <a:r>
              <a:rPr lang="es-ES" sz="1900" dirty="0" smtClean="0"/>
              <a:t> MOHID </a:t>
            </a:r>
            <a:r>
              <a:rPr lang="es-ES" sz="1900" dirty="0" err="1" smtClean="0"/>
              <a:t>meteorological</a:t>
            </a:r>
            <a:r>
              <a:rPr lang="es-ES" sz="1900" dirty="0" smtClean="0"/>
              <a:t> data input: MM5 (9km) &gt; WRF (3Km);</a:t>
            </a:r>
          </a:p>
          <a:p>
            <a:pPr marL="635000" lvl="0" indent="-319088">
              <a:lnSpc>
                <a:spcPct val="110000"/>
              </a:lnSpc>
              <a:defRPr/>
            </a:pPr>
            <a:r>
              <a:rPr lang="es-ES" sz="1900" dirty="0" err="1" smtClean="0"/>
              <a:t>Review</a:t>
            </a:r>
            <a:r>
              <a:rPr lang="es-ES" sz="1900" dirty="0" smtClean="0"/>
              <a:t> of </a:t>
            </a:r>
            <a:r>
              <a:rPr lang="es-ES" sz="1900" dirty="0" err="1" smtClean="0"/>
              <a:t>bathimetry</a:t>
            </a:r>
            <a:r>
              <a:rPr lang="es-ES" sz="1900" dirty="0" smtClean="0"/>
              <a:t> data;</a:t>
            </a:r>
          </a:p>
          <a:p>
            <a:pPr marL="635000" lvl="0" indent="-319088">
              <a:lnSpc>
                <a:spcPct val="110000"/>
              </a:lnSpc>
              <a:defRPr/>
            </a:pPr>
            <a:r>
              <a:rPr lang="es-ES" sz="1900" dirty="0" err="1" smtClean="0"/>
              <a:t>Helps</a:t>
            </a:r>
            <a:r>
              <a:rPr lang="es-ES" sz="1900" dirty="0" smtClean="0"/>
              <a:t> </a:t>
            </a:r>
            <a:r>
              <a:rPr lang="es-ES" sz="1900" dirty="0" err="1" smtClean="0"/>
              <a:t>to</a:t>
            </a:r>
            <a:r>
              <a:rPr lang="es-ES" sz="1900" dirty="0" smtClean="0"/>
              <a:t> </a:t>
            </a:r>
            <a:r>
              <a:rPr lang="es-ES" sz="1900" dirty="0" err="1" smtClean="0"/>
              <a:t>identify</a:t>
            </a:r>
            <a:r>
              <a:rPr lang="es-ES" sz="1900" dirty="0" smtClean="0"/>
              <a:t> local and </a:t>
            </a:r>
            <a:r>
              <a:rPr lang="es-ES" sz="1900" dirty="0" err="1" smtClean="0"/>
              <a:t>unique</a:t>
            </a:r>
            <a:r>
              <a:rPr lang="es-ES" sz="1900" dirty="0" smtClean="0"/>
              <a:t> </a:t>
            </a:r>
            <a:r>
              <a:rPr lang="es-ES" sz="1900" dirty="0" err="1" smtClean="0"/>
              <a:t>hydrodynamic</a:t>
            </a:r>
            <a:r>
              <a:rPr lang="es-ES" sz="1900" dirty="0" smtClean="0"/>
              <a:t> and </a:t>
            </a:r>
            <a:r>
              <a:rPr lang="es-ES" sz="1900" dirty="0" err="1" smtClean="0"/>
              <a:t>water</a:t>
            </a:r>
            <a:r>
              <a:rPr lang="es-ES" sz="1900" dirty="0" smtClean="0"/>
              <a:t> </a:t>
            </a:r>
            <a:r>
              <a:rPr lang="es-ES" sz="1900" dirty="0" err="1" smtClean="0"/>
              <a:t>properties</a:t>
            </a:r>
            <a:r>
              <a:rPr lang="es-ES" sz="1900" dirty="0" smtClean="0"/>
              <a:t> </a:t>
            </a:r>
            <a:r>
              <a:rPr lang="es-ES" sz="1900" dirty="0" err="1" smtClean="0"/>
              <a:t>phenomena</a:t>
            </a:r>
            <a:r>
              <a:rPr lang="es-ES" sz="1900" dirty="0" smtClean="0"/>
              <a:t>. </a:t>
            </a:r>
          </a:p>
          <a:p>
            <a:pPr marL="635000" lvl="0" indent="-319088">
              <a:lnSpc>
                <a:spcPct val="110000"/>
              </a:lnSpc>
              <a:defRPr/>
            </a:pPr>
            <a:r>
              <a:rPr lang="es-ES" sz="1900" dirty="0" smtClean="0"/>
              <a:t>MOHID </a:t>
            </a:r>
            <a:r>
              <a:rPr lang="es-ES" sz="1900" dirty="0" err="1" smtClean="0"/>
              <a:t>model</a:t>
            </a:r>
            <a:r>
              <a:rPr lang="es-ES" sz="1900" dirty="0" smtClean="0"/>
              <a:t> </a:t>
            </a:r>
            <a:r>
              <a:rPr lang="es-ES" sz="1900" dirty="0" err="1" smtClean="0"/>
              <a:t>adapted</a:t>
            </a:r>
            <a:r>
              <a:rPr lang="es-ES" sz="1900" dirty="0" smtClean="0"/>
              <a:t> </a:t>
            </a:r>
            <a:r>
              <a:rPr lang="es-ES" sz="1900" dirty="0" err="1" smtClean="0"/>
              <a:t>to</a:t>
            </a:r>
            <a:r>
              <a:rPr lang="es-ES" sz="1900" dirty="0" smtClean="0"/>
              <a:t> </a:t>
            </a:r>
            <a:r>
              <a:rPr lang="es-ES" sz="1900" dirty="0" err="1" smtClean="0"/>
              <a:t>specify</a:t>
            </a:r>
            <a:r>
              <a:rPr lang="es-ES" sz="1900" dirty="0" smtClean="0"/>
              <a:t> </a:t>
            </a:r>
            <a:r>
              <a:rPr lang="es-ES" sz="1900" dirty="0" err="1" smtClean="0"/>
              <a:t>depth</a:t>
            </a:r>
            <a:r>
              <a:rPr lang="es-ES" sz="1900" dirty="0" smtClean="0"/>
              <a:t> (</a:t>
            </a:r>
            <a:r>
              <a:rPr lang="es-ES" sz="1900" dirty="0" err="1" smtClean="0"/>
              <a:t>from</a:t>
            </a:r>
            <a:r>
              <a:rPr lang="es-ES" sz="1900" dirty="0" smtClean="0"/>
              <a:t> free </a:t>
            </a:r>
            <a:r>
              <a:rPr lang="es-ES" sz="1900" dirty="0" err="1" smtClean="0"/>
              <a:t>surface</a:t>
            </a:r>
            <a:r>
              <a:rPr lang="es-ES" sz="1900" dirty="0" smtClean="0"/>
              <a:t>) </a:t>
            </a:r>
            <a:r>
              <a:rPr lang="es-ES" sz="1900" dirty="0" err="1" smtClean="0"/>
              <a:t>for</a:t>
            </a:r>
            <a:r>
              <a:rPr lang="es-ES" sz="1900" dirty="0" smtClean="0"/>
              <a:t> </a:t>
            </a:r>
            <a:r>
              <a:rPr lang="es-ES" sz="1900" dirty="0" err="1" smtClean="0"/>
              <a:t>drifter</a:t>
            </a:r>
            <a:r>
              <a:rPr lang="es-ES" sz="1900" dirty="0" smtClean="0"/>
              <a:t> position.</a:t>
            </a:r>
            <a:endParaRPr lang="es-ES" sz="1900" b="1" dirty="0" smtClean="0"/>
          </a:p>
          <a:p>
            <a:pPr>
              <a:buNone/>
            </a:pPr>
            <a:endParaRPr lang="en-US" dirty="0"/>
          </a:p>
        </p:txBody>
      </p:sp>
      <p:sp>
        <p:nvSpPr>
          <p:cNvPr id="6" name="Title 2"/>
          <p:cNvSpPr txBox="1">
            <a:spLocks/>
          </p:cNvSpPr>
          <p:nvPr/>
        </p:nvSpPr>
        <p:spPr>
          <a:xfrm>
            <a:off x="0" y="260648"/>
            <a:ext cx="8351912" cy="990600"/>
          </a:xfrm>
          <a:prstGeom prst="rect">
            <a:avLst/>
          </a:prstGeom>
        </p:spPr>
        <p:txBody>
          <a:bodyPr vert="horz" anchor="ctr">
            <a:normAutofit fontScale="82500" lnSpcReduction="20000"/>
          </a:bodyPr>
          <a:lstStyle/>
          <a:p>
            <a:pPr algn="ctr">
              <a:spcBef>
                <a:spcPct val="0"/>
              </a:spcBef>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lang="en-US" sz="3600" dirty="0" smtClean="0">
                <a:solidFill>
                  <a:schemeClr val="tx2"/>
                </a:solidFill>
                <a:latin typeface="+mj-lt"/>
                <a:ea typeface="+mj-ea"/>
                <a:cs typeface="+mj-cs"/>
              </a:rPr>
              <a:t> </a:t>
            </a:r>
            <a:r>
              <a:rPr lang="pt-PT" sz="3600" dirty="0" err="1" smtClean="0">
                <a:solidFill>
                  <a:schemeClr val="tx2"/>
                </a:solidFill>
                <a:latin typeface="+mj-lt"/>
                <a:ea typeface="+mj-ea"/>
                <a:cs typeface="+mj-cs"/>
              </a:rPr>
              <a:t>Main</a:t>
            </a:r>
            <a:r>
              <a:rPr lang="pt-PT" sz="3600" dirty="0" smtClean="0">
                <a:solidFill>
                  <a:schemeClr val="tx2"/>
                </a:solidFill>
                <a:latin typeface="+mj-lt"/>
                <a:ea typeface="+mj-ea"/>
                <a:cs typeface="+mj-cs"/>
              </a:rPr>
              <a:t> </a:t>
            </a:r>
            <a:r>
              <a:rPr lang="pt-PT" sz="3600" dirty="0" err="1" smtClean="0">
                <a:solidFill>
                  <a:schemeClr val="tx2"/>
                </a:solidFill>
                <a:latin typeface="+mj-lt"/>
                <a:ea typeface="+mj-ea"/>
                <a:cs typeface="+mj-cs"/>
              </a:rPr>
              <a:t>results</a:t>
            </a:r>
            <a:r>
              <a:rPr lang="pt-PT" sz="3600" dirty="0" smtClean="0">
                <a:solidFill>
                  <a:schemeClr val="tx2"/>
                </a:solidFill>
                <a:latin typeface="+mj-lt"/>
                <a:ea typeface="+mj-ea"/>
                <a:cs typeface="+mj-cs"/>
              </a:rPr>
              <a:t> </a:t>
            </a:r>
            <a:r>
              <a:rPr lang="pt-PT" sz="3600" dirty="0" err="1" smtClean="0">
                <a:solidFill>
                  <a:schemeClr val="tx2"/>
                </a:solidFill>
                <a:latin typeface="+mj-lt"/>
                <a:ea typeface="+mj-ea"/>
                <a:cs typeface="+mj-cs"/>
              </a:rPr>
              <a:t>and</a:t>
            </a:r>
            <a:r>
              <a:rPr lang="pt-PT" sz="3600" dirty="0" smtClean="0">
                <a:solidFill>
                  <a:schemeClr val="tx2"/>
                </a:solidFill>
                <a:latin typeface="+mj-lt"/>
                <a:ea typeface="+mj-ea"/>
                <a:cs typeface="+mj-cs"/>
              </a:rPr>
              <a:t> </a:t>
            </a:r>
            <a:r>
              <a:rPr lang="pt-PT" sz="3600" dirty="0" err="1" smtClean="0">
                <a:solidFill>
                  <a:schemeClr val="tx2"/>
                </a:solidFill>
                <a:latin typeface="+mj-lt"/>
                <a:ea typeface="+mj-ea"/>
                <a:cs typeface="+mj-cs"/>
              </a:rPr>
              <a:t>model</a:t>
            </a:r>
            <a:r>
              <a:rPr lang="pt-PT" sz="3600" dirty="0" smtClean="0">
                <a:solidFill>
                  <a:schemeClr val="tx2"/>
                </a:solidFill>
                <a:latin typeface="+mj-lt"/>
                <a:ea typeface="+mj-ea"/>
                <a:cs typeface="+mj-cs"/>
              </a:rPr>
              <a:t> </a:t>
            </a:r>
            <a:r>
              <a:rPr lang="pt-PT" sz="3600" dirty="0" err="1" smtClean="0">
                <a:solidFill>
                  <a:schemeClr val="tx2"/>
                </a:solidFill>
                <a:latin typeface="+mj-lt"/>
                <a:ea typeface="+mj-ea"/>
                <a:cs typeface="+mj-cs"/>
              </a:rPr>
              <a:t>developments</a:t>
            </a:r>
            <a:endParaRPr lang="pt-PT" sz="3600" dirty="0" smtClean="0">
              <a:solidFill>
                <a:schemeClr val="tx2"/>
              </a:solidFill>
              <a:latin typeface="+mj-lt"/>
              <a:ea typeface="+mj-ea"/>
              <a:cs typeface="+mj-cs"/>
            </a:endParaRPr>
          </a:p>
        </p:txBody>
      </p:sp>
      <p:pic>
        <p:nvPicPr>
          <p:cNvPr id="7" name="Picture 2"/>
          <p:cNvPicPr>
            <a:picLocks noChangeAspect="1" noChangeArrowheads="1"/>
          </p:cNvPicPr>
          <p:nvPr/>
        </p:nvPicPr>
        <p:blipFill>
          <a:blip r:embed="rId3"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linds(horizont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linds(horizont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linds(horizont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linds(horizont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linds(horizontal)">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611560" y="1844824"/>
            <a:ext cx="8153400" cy="1972816"/>
          </a:xfrm>
        </p:spPr>
        <p:txBody>
          <a:bodyPr>
            <a:normAutofit/>
          </a:bodyPr>
          <a:lstStyle/>
          <a:p>
            <a:pPr lvl="0"/>
            <a:r>
              <a:rPr lang="en-US" sz="2800" dirty="0" smtClean="0"/>
              <a:t>Work developed in the scope of several projects :</a:t>
            </a:r>
          </a:p>
          <a:p>
            <a:pPr lvl="1"/>
            <a:r>
              <a:rPr lang="en-US" sz="1800" dirty="0" smtClean="0"/>
              <a:t>Drifter;</a:t>
            </a:r>
          </a:p>
          <a:p>
            <a:pPr lvl="1"/>
            <a:r>
              <a:rPr lang="en-US" sz="1800" dirty="0" err="1" smtClean="0"/>
              <a:t>Arcopol</a:t>
            </a:r>
            <a:r>
              <a:rPr lang="en-US" sz="1800" dirty="0" smtClean="0"/>
              <a:t>;</a:t>
            </a:r>
          </a:p>
          <a:p>
            <a:pPr lvl="1"/>
            <a:r>
              <a:rPr lang="en-US" sz="1800" dirty="0" smtClean="0"/>
              <a:t>Porto Novo;</a:t>
            </a:r>
          </a:p>
          <a:p>
            <a:pPr lvl="1"/>
            <a:r>
              <a:rPr lang="en-US" sz="1800" dirty="0" smtClean="0"/>
              <a:t>ESOO;</a:t>
            </a:r>
          </a:p>
        </p:txBody>
      </p:sp>
      <p:sp>
        <p:nvSpPr>
          <p:cNvPr id="12" name="Title 2"/>
          <p:cNvSpPr txBox="1">
            <a:spLocks/>
          </p:cNvSpPr>
          <p:nvPr/>
        </p:nvSpPr>
        <p:spPr>
          <a:xfrm>
            <a:off x="0" y="260648"/>
            <a:ext cx="8351912" cy="990600"/>
          </a:xfrm>
          <a:prstGeom prst="rect">
            <a:avLst/>
          </a:prstGeom>
        </p:spPr>
        <p:txBody>
          <a:bodyPr vert="horz" anchor="ct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endParaRPr lang="en-US" sz="3600" dirty="0">
              <a:solidFill>
                <a:schemeClr val="tx2"/>
              </a:solidFill>
              <a:latin typeface="+mj-lt"/>
              <a:ea typeface="+mj-ea"/>
              <a:cs typeface="+mj-cs"/>
            </a:endParaRPr>
          </a:p>
        </p:txBody>
      </p:sp>
      <p:pic>
        <p:nvPicPr>
          <p:cNvPr id="13" name="Picture 2"/>
          <p:cNvPicPr>
            <a:picLocks noChangeAspect="1" noChangeArrowheads="1"/>
          </p:cNvPicPr>
          <p:nvPr/>
        </p:nvPicPr>
        <p:blipFill>
          <a:blip r:embed="rId3" cstate="print"/>
          <a:srcRect/>
          <a:stretch>
            <a:fillRect/>
          </a:stretch>
        </p:blipFill>
        <p:spPr bwMode="auto">
          <a:xfrm>
            <a:off x="8172400" y="18376"/>
            <a:ext cx="971600" cy="1249200"/>
          </a:xfrm>
          <a:prstGeom prst="rect">
            <a:avLst/>
          </a:prstGeom>
          <a:noFill/>
          <a:ln w="9525">
            <a:noFill/>
            <a:miter lim="800000"/>
            <a:headEnd/>
            <a:tailEnd/>
          </a:ln>
        </p:spPr>
      </p:pic>
      <p:sp>
        <p:nvSpPr>
          <p:cNvPr id="16" name="TextBox 15"/>
          <p:cNvSpPr txBox="1"/>
          <p:nvPr/>
        </p:nvSpPr>
        <p:spPr>
          <a:xfrm>
            <a:off x="2627784" y="5301208"/>
            <a:ext cx="6192688" cy="1231106"/>
          </a:xfrm>
          <a:prstGeom prst="rect">
            <a:avLst/>
          </a:prstGeom>
          <a:noFill/>
        </p:spPr>
        <p:txBody>
          <a:bodyPr wrap="square" rtlCol="0">
            <a:spAutoFit/>
          </a:bodyPr>
          <a:lstStyle/>
          <a:p>
            <a:pPr algn="r"/>
            <a:r>
              <a:rPr lang="pt-PT" sz="2800" dirty="0" err="1" smtClean="0"/>
              <a:t>Tanks</a:t>
            </a:r>
            <a:r>
              <a:rPr lang="pt-PT" sz="2800" dirty="0" smtClean="0"/>
              <a:t> for </a:t>
            </a:r>
            <a:r>
              <a:rPr lang="pt-PT" sz="2800" dirty="0" err="1" smtClean="0"/>
              <a:t>your</a:t>
            </a:r>
            <a:r>
              <a:rPr lang="pt-PT" sz="2800" dirty="0" smtClean="0"/>
              <a:t> </a:t>
            </a:r>
            <a:r>
              <a:rPr lang="pt-PT" sz="2800" dirty="0" err="1" smtClean="0"/>
              <a:t>attention</a:t>
            </a:r>
            <a:r>
              <a:rPr lang="pt-PT" sz="2800" dirty="0" smtClean="0"/>
              <a:t>!</a:t>
            </a:r>
          </a:p>
          <a:p>
            <a:pPr algn="r"/>
            <a:endParaRPr lang="pt-PT" sz="2800" dirty="0" smtClean="0"/>
          </a:p>
          <a:p>
            <a:pPr algn="r"/>
            <a:r>
              <a:rPr lang="pt-PT" dirty="0" smtClean="0"/>
              <a:t>MOHID Workshop ARCOPOL- </a:t>
            </a:r>
            <a:r>
              <a:rPr lang="pt-PT" dirty="0" err="1" smtClean="0"/>
              <a:t>Lisbon</a:t>
            </a:r>
            <a:r>
              <a:rPr lang="pt-PT" dirty="0" smtClean="0"/>
              <a:t>, 13-10-2011</a:t>
            </a:r>
            <a:endParaRPr lang="en-US"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8766048" cy="990600"/>
          </a:xfrm>
        </p:spPr>
        <p:txBody>
          <a:bodyPr>
            <a:normAutofit fontScale="90000"/>
          </a:bodyPr>
          <a:lstStyle/>
          <a:p>
            <a:r>
              <a:rPr lang="en-US" dirty="0" smtClean="0"/>
              <a:t>Drifters, containers and floating objects</a:t>
            </a:r>
            <a:endParaRPr lang="en-US" dirty="0"/>
          </a:p>
        </p:txBody>
      </p:sp>
      <p:sp>
        <p:nvSpPr>
          <p:cNvPr id="3" name="Content Placeholder 2"/>
          <p:cNvSpPr>
            <a:spLocks noGrp="1"/>
          </p:cNvSpPr>
          <p:nvPr>
            <p:ph sz="quarter" idx="1"/>
          </p:nvPr>
        </p:nvSpPr>
        <p:spPr/>
        <p:txBody>
          <a:bodyPr/>
          <a:lstStyle/>
          <a:p>
            <a:r>
              <a:rPr lang="en-US" dirty="0" smtClean="0"/>
              <a:t>Aims</a:t>
            </a:r>
          </a:p>
          <a:p>
            <a:r>
              <a:rPr lang="en-US" dirty="0" smtClean="0"/>
              <a:t>Methodology (different field works and </a:t>
            </a:r>
            <a:r>
              <a:rPr lang="en-US" dirty="0" err="1" smtClean="0"/>
              <a:t>modelling</a:t>
            </a:r>
            <a:r>
              <a:rPr lang="en-US" dirty="0" smtClean="0"/>
              <a:t>)</a:t>
            </a:r>
          </a:p>
          <a:p>
            <a:pPr lvl="1"/>
            <a:r>
              <a:rPr lang="en-US" dirty="0" smtClean="0"/>
              <a:t>In </a:t>
            </a:r>
            <a:r>
              <a:rPr lang="en-US" dirty="0" err="1" smtClean="0"/>
              <a:t>Finisterra</a:t>
            </a:r>
            <a:r>
              <a:rPr lang="en-US" dirty="0" smtClean="0"/>
              <a:t>, open sea (Galicia, Spain)</a:t>
            </a:r>
          </a:p>
          <a:p>
            <a:pPr lvl="1"/>
            <a:r>
              <a:rPr lang="en-US" dirty="0" smtClean="0"/>
              <a:t>In </a:t>
            </a:r>
            <a:r>
              <a:rPr lang="en-US" dirty="0" err="1" smtClean="0"/>
              <a:t>Mondego</a:t>
            </a:r>
            <a:r>
              <a:rPr lang="en-US" dirty="0" smtClean="0"/>
              <a:t>, River  (Portugal)</a:t>
            </a:r>
          </a:p>
          <a:p>
            <a:pPr lvl="1"/>
            <a:r>
              <a:rPr lang="en-US" dirty="0" smtClean="0"/>
              <a:t>In </a:t>
            </a:r>
            <a:r>
              <a:rPr lang="en-US" dirty="0" err="1" smtClean="0"/>
              <a:t>Estoril</a:t>
            </a:r>
            <a:r>
              <a:rPr lang="en-US" dirty="0" smtClean="0"/>
              <a:t> Coast</a:t>
            </a:r>
            <a:r>
              <a:rPr lang="en-US" dirty="0" smtClean="0"/>
              <a:t>, estuary and costal zone </a:t>
            </a:r>
            <a:r>
              <a:rPr lang="en-US" dirty="0" smtClean="0"/>
              <a:t>(Portugal</a:t>
            </a:r>
          </a:p>
          <a:p>
            <a:r>
              <a:rPr lang="en-US" dirty="0" smtClean="0"/>
              <a:t>Main results and model developments</a:t>
            </a:r>
          </a:p>
          <a:p>
            <a:r>
              <a:rPr lang="en-US" dirty="0" smtClean="0"/>
              <a:t>MOHID Drift </a:t>
            </a:r>
            <a:r>
              <a:rPr lang="en-US" dirty="0" err="1" smtClean="0"/>
              <a:t>modelling</a:t>
            </a:r>
            <a:r>
              <a:rPr lang="en-US" dirty="0" smtClean="0"/>
              <a:t> specifications</a:t>
            </a:r>
            <a:endParaRPr lang="en-US" dirty="0" smtClean="0"/>
          </a:p>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60648"/>
            <a:ext cx="8351912" cy="990600"/>
          </a:xfrm>
        </p:spPr>
        <p:txBody>
          <a:bodyPr>
            <a:normAutofit fontScale="90000"/>
          </a:bodyPr>
          <a:lstStyle/>
          <a:p>
            <a:pPr algn="ctr"/>
            <a:r>
              <a:rPr lang="en-US" dirty="0" smtClean="0"/>
              <a:t>Drifters, containers and floating objects</a:t>
            </a:r>
            <a:br>
              <a:rPr lang="en-US" dirty="0" smtClean="0"/>
            </a:br>
            <a:r>
              <a:rPr lang="en-US" sz="3800" dirty="0" smtClean="0"/>
              <a:t> Aims</a:t>
            </a:r>
            <a:endParaRPr lang="en-US" sz="3800" dirty="0"/>
          </a:p>
        </p:txBody>
      </p:sp>
      <p:sp>
        <p:nvSpPr>
          <p:cNvPr id="2" name="Content Placeholder 1"/>
          <p:cNvSpPr>
            <a:spLocks noGrp="1"/>
          </p:cNvSpPr>
          <p:nvPr>
            <p:ph sz="quarter" idx="1"/>
          </p:nvPr>
        </p:nvSpPr>
        <p:spPr>
          <a:xfrm>
            <a:off x="611560" y="1916832"/>
            <a:ext cx="8153400" cy="4495800"/>
          </a:xfrm>
        </p:spPr>
        <p:txBody>
          <a:bodyPr>
            <a:normAutofit/>
          </a:bodyPr>
          <a:lstStyle/>
          <a:p>
            <a:r>
              <a:rPr lang="en-US" sz="2800" dirty="0" smtClean="0"/>
              <a:t>To develop and improve </a:t>
            </a:r>
            <a:r>
              <a:rPr lang="en-US" sz="2800" dirty="0" err="1" smtClean="0"/>
              <a:t>modelling</a:t>
            </a:r>
            <a:r>
              <a:rPr lang="en-US" sz="2800" dirty="0" smtClean="0"/>
              <a:t> tools to simulate and predict the fate and </a:t>
            </a:r>
            <a:r>
              <a:rPr lang="en-US" sz="2800" dirty="0" err="1" smtClean="0"/>
              <a:t>behaviour</a:t>
            </a:r>
            <a:r>
              <a:rPr lang="en-US" sz="2800" dirty="0" smtClean="0"/>
              <a:t> of oil spills, HNS and </a:t>
            </a:r>
            <a:r>
              <a:rPr lang="en-US" sz="2800" dirty="0" err="1" smtClean="0"/>
              <a:t>inerts</a:t>
            </a:r>
            <a:r>
              <a:rPr lang="en-US" sz="2800" dirty="0" smtClean="0"/>
              <a:t>.</a:t>
            </a:r>
          </a:p>
          <a:p>
            <a:r>
              <a:rPr lang="en-US" sz="2800" dirty="0" smtClean="0"/>
              <a:t>Drifters releases (field work) to validate models.</a:t>
            </a:r>
          </a:p>
          <a:p>
            <a:pPr lvl="1"/>
            <a:r>
              <a:rPr lang="en-US" sz="2100" dirty="0" smtClean="0"/>
              <a:t>Using different drifters, on different areas:</a:t>
            </a:r>
          </a:p>
          <a:p>
            <a:pPr lvl="2"/>
            <a:r>
              <a:rPr lang="en-US" sz="1800" dirty="0" smtClean="0"/>
              <a:t>Floating buoys with </a:t>
            </a:r>
            <a:r>
              <a:rPr lang="en-US" sz="1800" dirty="0" err="1" smtClean="0"/>
              <a:t>diffenrent</a:t>
            </a:r>
            <a:r>
              <a:rPr lang="en-US" sz="1800" dirty="0" smtClean="0"/>
              <a:t> drogues;</a:t>
            </a:r>
          </a:p>
          <a:p>
            <a:pPr lvl="2"/>
            <a:r>
              <a:rPr lang="en-US" sz="1800" dirty="0" smtClean="0"/>
              <a:t>Popcorns;</a:t>
            </a:r>
          </a:p>
          <a:p>
            <a:r>
              <a:rPr lang="en-US" sz="2800" dirty="0" smtClean="0"/>
              <a:t>Field Work to better know the local hydrodynamic.</a:t>
            </a:r>
          </a:p>
          <a:p>
            <a:r>
              <a:rPr lang="en-US" sz="2800" dirty="0" smtClean="0"/>
              <a:t>Model calibration and developments.</a:t>
            </a:r>
            <a:endParaRPr lang="en-US" sz="2800" dirty="0" smtClean="0"/>
          </a:p>
        </p:txBody>
      </p:sp>
      <p:pic>
        <p:nvPicPr>
          <p:cNvPr id="6146" name="Picture 2"/>
          <p:cNvPicPr>
            <a:picLocks noChangeAspect="1" noChangeArrowheads="1"/>
          </p:cNvPicPr>
          <p:nvPr/>
        </p:nvPicPr>
        <p:blipFill>
          <a:blip r:embed="rId2"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2000"/>
                                        <p:tgtEl>
                                          <p:spTgt spid="2">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2000"/>
                                        <p:tgtEl>
                                          <p:spTgt spid="2">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20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fade">
                                      <p:cBhvr>
                                        <p:cTn id="26" dur="20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p:cNvSpPr>
            <a:spLocks noGrp="1"/>
          </p:cNvSpPr>
          <p:nvPr>
            <p:ph type="title"/>
          </p:nvPr>
        </p:nvSpPr>
        <p:spPr>
          <a:xfrm>
            <a:off x="0" y="260648"/>
            <a:ext cx="8351912" cy="990600"/>
          </a:xfrm>
        </p:spPr>
        <p:txBody>
          <a:bodyPr>
            <a:normAutofit fontScale="90000"/>
          </a:bodyPr>
          <a:lstStyle/>
          <a:p>
            <a:pPr algn="ctr"/>
            <a:r>
              <a:rPr lang="en-US" dirty="0" smtClean="0"/>
              <a:t>Drifters, containers and floating objects</a:t>
            </a:r>
            <a:br>
              <a:rPr lang="en-US" dirty="0" smtClean="0"/>
            </a:br>
            <a:r>
              <a:rPr lang="en-US" sz="3600" dirty="0" smtClean="0"/>
              <a:t> Different field works and </a:t>
            </a:r>
            <a:r>
              <a:rPr lang="en-US" sz="3600" dirty="0" err="1" smtClean="0"/>
              <a:t>modelling</a:t>
            </a:r>
            <a:endParaRPr lang="en-US" sz="3800" dirty="0"/>
          </a:p>
        </p:txBody>
      </p:sp>
      <p:pic>
        <p:nvPicPr>
          <p:cNvPr id="21" name="Picture 2"/>
          <p:cNvPicPr>
            <a:picLocks noChangeAspect="1" noChangeArrowheads="1"/>
          </p:cNvPicPr>
          <p:nvPr/>
        </p:nvPicPr>
        <p:blipFill>
          <a:blip r:embed="rId3" cstate="print"/>
          <a:srcRect/>
          <a:stretch>
            <a:fillRect/>
          </a:stretch>
        </p:blipFill>
        <p:spPr bwMode="auto">
          <a:xfrm>
            <a:off x="8172400" y="18376"/>
            <a:ext cx="971600" cy="1249200"/>
          </a:xfrm>
          <a:prstGeom prst="rect">
            <a:avLst/>
          </a:prstGeom>
          <a:noFill/>
          <a:ln w="9525">
            <a:noFill/>
            <a:miter lim="800000"/>
            <a:headEnd/>
            <a:tailEnd/>
          </a:ln>
        </p:spPr>
      </p:pic>
      <p:pic>
        <p:nvPicPr>
          <p:cNvPr id="13" name="Content Placeholder 12"/>
          <p:cNvPicPr>
            <a:picLocks noGrp="1"/>
          </p:cNvPicPr>
          <p:nvPr>
            <p:ph sz="quarter" idx="1"/>
          </p:nvPr>
        </p:nvPicPr>
        <p:blipFill>
          <a:blip r:embed="rId4" cstate="print"/>
          <a:srcRect/>
          <a:stretch>
            <a:fillRect/>
          </a:stretch>
        </p:blipFill>
        <p:spPr bwMode="auto">
          <a:xfrm>
            <a:off x="1547664" y="2132856"/>
            <a:ext cx="6314430" cy="4495800"/>
          </a:xfrm>
          <a:prstGeom prst="rect">
            <a:avLst/>
          </a:prstGeom>
          <a:noFill/>
          <a:ln w="9525">
            <a:noFill/>
            <a:miter lim="800000"/>
            <a:headEnd/>
            <a:tailEnd/>
          </a:ln>
        </p:spPr>
      </p:pic>
      <p:sp>
        <p:nvSpPr>
          <p:cNvPr id="14" name="Content Placeholder 2"/>
          <p:cNvSpPr txBox="1">
            <a:spLocks/>
          </p:cNvSpPr>
          <p:nvPr/>
        </p:nvSpPr>
        <p:spPr>
          <a:xfrm>
            <a:off x="457200" y="1600200"/>
            <a:ext cx="8229600" cy="4525963"/>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Field exercise in Galician Coast (Finisterre) with </a:t>
            </a: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intercomparison</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of drift model results in relation to the observed trajectory of the buoys. MOHID showing the best </a:t>
            </a:r>
            <a:r>
              <a:rPr kumimoji="0" lang="en-US" sz="1400" b="0" i="0" u="none" strike="noStrike" kern="1200" cap="none" spc="0" normalizeH="0" baseline="0" noProof="0" dirty="0" err="1" smtClean="0">
                <a:ln>
                  <a:noFill/>
                </a:ln>
                <a:solidFill>
                  <a:schemeClr val="tx1"/>
                </a:solidFill>
                <a:effectLst/>
                <a:uLnTx/>
                <a:uFillTx/>
                <a:latin typeface="+mn-lt"/>
                <a:ea typeface="+mn-ea"/>
                <a:cs typeface="+mn-cs"/>
              </a:rPr>
              <a:t>modelled</a:t>
            </a:r>
            <a:r>
              <a:rPr kumimoji="0" lang="en-US" sz="1400" b="0" i="0" u="none" strike="noStrike" kern="1200" cap="none" spc="0" normalizeH="0" baseline="0" noProof="0" dirty="0" smtClean="0">
                <a:ln>
                  <a:noFill/>
                </a:ln>
                <a:solidFill>
                  <a:schemeClr val="tx1"/>
                </a:solidFill>
                <a:effectLst/>
                <a:uLnTx/>
                <a:uFillTx/>
                <a:latin typeface="+mn-lt"/>
                <a:ea typeface="+mn-ea"/>
                <a:cs typeface="+mn-cs"/>
              </a:rPr>
              <a:t> trajectory, with a bias of 11%</a:t>
            </a:r>
            <a:endParaRPr kumimoji="0" lang="pt-PT" sz="1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2"/>
          <p:cNvSpPr>
            <a:spLocks noGrp="1"/>
          </p:cNvSpPr>
          <p:nvPr>
            <p:ph type="title"/>
          </p:nvPr>
        </p:nvSpPr>
        <p:spPr>
          <a:xfrm>
            <a:off x="0" y="260648"/>
            <a:ext cx="8351912" cy="990600"/>
          </a:xfrm>
        </p:spPr>
        <p:txBody>
          <a:bodyPr>
            <a:normAutofit fontScale="90000"/>
          </a:bodyPr>
          <a:lstStyle/>
          <a:p>
            <a:pPr algn="ctr"/>
            <a:r>
              <a:rPr lang="en-US" dirty="0" smtClean="0"/>
              <a:t>Drifters, containers and floating objects</a:t>
            </a:r>
            <a:br>
              <a:rPr lang="en-US" dirty="0" smtClean="0"/>
            </a:br>
            <a:r>
              <a:rPr lang="en-US" sz="3600" dirty="0" smtClean="0"/>
              <a:t> Different field works and </a:t>
            </a:r>
            <a:r>
              <a:rPr lang="en-US" sz="3600" dirty="0" err="1" smtClean="0"/>
              <a:t>modelling</a:t>
            </a:r>
            <a:endParaRPr lang="en-US" sz="3800" dirty="0"/>
          </a:p>
        </p:txBody>
      </p:sp>
      <p:pic>
        <p:nvPicPr>
          <p:cNvPr id="21" name="Picture 2"/>
          <p:cNvPicPr>
            <a:picLocks noChangeAspect="1" noChangeArrowheads="1"/>
          </p:cNvPicPr>
          <p:nvPr/>
        </p:nvPicPr>
        <p:blipFill>
          <a:blip r:embed="rId3" cstate="print"/>
          <a:srcRect/>
          <a:stretch>
            <a:fillRect/>
          </a:stretch>
        </p:blipFill>
        <p:spPr bwMode="auto">
          <a:xfrm>
            <a:off x="8172400" y="18376"/>
            <a:ext cx="971600" cy="1249200"/>
          </a:xfrm>
          <a:prstGeom prst="rect">
            <a:avLst/>
          </a:prstGeom>
          <a:noFill/>
          <a:ln w="9525">
            <a:noFill/>
            <a:miter lim="800000"/>
            <a:headEnd/>
            <a:tailEnd/>
          </a:ln>
        </p:spPr>
      </p:pic>
      <p:sp>
        <p:nvSpPr>
          <p:cNvPr id="14" name="Content Placeholder 2"/>
          <p:cNvSpPr txBox="1">
            <a:spLocks/>
          </p:cNvSpPr>
          <p:nvPr/>
        </p:nvSpPr>
        <p:spPr>
          <a:xfrm>
            <a:off x="457200" y="1600200"/>
            <a:ext cx="8229600" cy="4525963"/>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MOHID forecast</a:t>
            </a:r>
            <a:r>
              <a:rPr kumimoji="0" lang="en-US" sz="1400" b="0" i="0" u="none" strike="noStrike" kern="1200" cap="none" spc="0" normalizeH="0" noProof="0" dirty="0" smtClean="0">
                <a:ln>
                  <a:noFill/>
                </a:ln>
                <a:solidFill>
                  <a:schemeClr val="tx1"/>
                </a:solidFill>
                <a:effectLst/>
                <a:uLnTx/>
                <a:uFillTx/>
                <a:latin typeface="+mn-lt"/>
                <a:ea typeface="+mn-ea"/>
                <a:cs typeface="+mn-cs"/>
              </a:rPr>
              <a:t> of popcorn release, in </a:t>
            </a:r>
            <a:r>
              <a:rPr kumimoji="0" lang="en-US" sz="1400" b="0" i="0" u="none" strike="noStrike" kern="1200" cap="none" spc="0" normalizeH="0" noProof="0" dirty="0" err="1" smtClean="0">
                <a:ln>
                  <a:noFill/>
                </a:ln>
                <a:solidFill>
                  <a:schemeClr val="tx1"/>
                </a:solidFill>
                <a:effectLst/>
                <a:uLnTx/>
                <a:uFillTx/>
                <a:latin typeface="+mn-lt"/>
                <a:ea typeface="+mn-ea"/>
                <a:cs typeface="+mn-cs"/>
              </a:rPr>
              <a:t>Mondego</a:t>
            </a:r>
            <a:r>
              <a:rPr kumimoji="0" lang="en-US" sz="1400" b="0" i="0" u="none" strike="noStrike" kern="1200" cap="none" spc="0" normalizeH="0" noProof="0" dirty="0" smtClean="0">
                <a:ln>
                  <a:noFill/>
                </a:ln>
                <a:solidFill>
                  <a:schemeClr val="tx1"/>
                </a:solidFill>
                <a:effectLst/>
                <a:uLnTx/>
                <a:uFillTx/>
                <a:latin typeface="+mn-lt"/>
                <a:ea typeface="+mn-ea"/>
                <a:cs typeface="+mn-cs"/>
              </a:rPr>
              <a:t>. Field results followed the same behavior than </a:t>
            </a:r>
            <a:r>
              <a:rPr kumimoji="0" lang="en-US" sz="1400" b="0" i="0" u="none" strike="noStrike" kern="1200" cap="none" spc="0" normalizeH="0" noProof="0" dirty="0" err="1" smtClean="0">
                <a:ln>
                  <a:noFill/>
                </a:ln>
                <a:solidFill>
                  <a:schemeClr val="tx1"/>
                </a:solidFill>
                <a:effectLst/>
                <a:uLnTx/>
                <a:uFillTx/>
                <a:latin typeface="+mn-lt"/>
                <a:ea typeface="+mn-ea"/>
                <a:cs typeface="+mn-cs"/>
              </a:rPr>
              <a:t>mohid</a:t>
            </a:r>
            <a:r>
              <a:rPr kumimoji="0" lang="en-US" sz="1400" b="0" i="0" u="none" strike="noStrike" kern="1200" cap="none" spc="0" normalizeH="0" noProof="0" dirty="0" smtClean="0">
                <a:ln>
                  <a:noFill/>
                </a:ln>
                <a:solidFill>
                  <a:schemeClr val="tx1"/>
                </a:solidFill>
                <a:effectLst/>
                <a:uLnTx/>
                <a:uFillTx/>
                <a:latin typeface="+mn-lt"/>
                <a:ea typeface="+mn-ea"/>
                <a:cs typeface="+mn-cs"/>
              </a:rPr>
              <a:t> forecast simulations.</a:t>
            </a:r>
          </a:p>
        </p:txBody>
      </p:sp>
      <p:pic>
        <p:nvPicPr>
          <p:cNvPr id="7" name="Picture 2" descr="C:\Aplica\Projects\MondegoOil-dataanalysis\Animation1.1.gif"/>
          <p:cNvPicPr>
            <a:picLocks noGrp="1" noChangeAspect="1" noChangeArrowheads="1" noCrop="1"/>
          </p:cNvPicPr>
          <p:nvPr>
            <p:ph sz="quarter" idx="1"/>
          </p:nvPr>
        </p:nvPicPr>
        <p:blipFill>
          <a:blip r:embed="rId4" cstate="print"/>
          <a:srcRect/>
          <a:stretch>
            <a:fillRect/>
          </a:stretch>
        </p:blipFill>
        <p:spPr bwMode="auto">
          <a:xfrm>
            <a:off x="1043608" y="2132856"/>
            <a:ext cx="7193280" cy="4495800"/>
          </a:xfrm>
          <a:prstGeom prst="rect">
            <a:avLst/>
          </a:prstGeom>
          <a:noFill/>
        </p:spPr>
      </p:pic>
      <p:sp>
        <p:nvSpPr>
          <p:cNvPr id="8" name="Rectangle 7"/>
          <p:cNvSpPr/>
          <p:nvPr/>
        </p:nvSpPr>
        <p:spPr>
          <a:xfrm>
            <a:off x="2699792" y="2060848"/>
            <a:ext cx="5400600" cy="369332"/>
          </a:xfrm>
          <a:prstGeom prst="rect">
            <a:avLst/>
          </a:prstGeom>
        </p:spPr>
        <p:txBody>
          <a:bodyPr wrap="square">
            <a:spAutoFit/>
          </a:bodyPr>
          <a:lstStyle/>
          <a:p>
            <a:pPr>
              <a:buFont typeface="Arial" charset="0"/>
              <a:buNone/>
            </a:pPr>
            <a:r>
              <a:rPr lang="en-US" dirty="0" smtClean="0"/>
              <a:t>Random </a:t>
            </a:r>
            <a:r>
              <a:rPr lang="en-US" dirty="0" err="1" smtClean="0"/>
              <a:t>behaviour</a:t>
            </a:r>
            <a:r>
              <a:rPr lang="en-US" dirty="0" smtClean="0"/>
              <a:t> of particles, wind coefficient 0.015</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Aplica\Projects\MondegoOil-dataanalysis\Animation2.1.gif"/>
          <p:cNvPicPr>
            <a:picLocks noChangeAspect="1" noChangeArrowheads="1" noCrop="1"/>
          </p:cNvPicPr>
          <p:nvPr/>
        </p:nvPicPr>
        <p:blipFill>
          <a:blip r:embed="rId3" cstate="print"/>
          <a:srcRect/>
          <a:stretch>
            <a:fillRect/>
          </a:stretch>
        </p:blipFill>
        <p:spPr bwMode="auto">
          <a:xfrm>
            <a:off x="1043608" y="2132856"/>
            <a:ext cx="7162800" cy="4476750"/>
          </a:xfrm>
          <a:prstGeom prst="rect">
            <a:avLst/>
          </a:prstGeom>
          <a:noFill/>
        </p:spPr>
      </p:pic>
      <p:sp>
        <p:nvSpPr>
          <p:cNvPr id="20" name="Title 2"/>
          <p:cNvSpPr>
            <a:spLocks noGrp="1"/>
          </p:cNvSpPr>
          <p:nvPr>
            <p:ph type="title"/>
          </p:nvPr>
        </p:nvSpPr>
        <p:spPr>
          <a:xfrm>
            <a:off x="0" y="260648"/>
            <a:ext cx="8351912" cy="990600"/>
          </a:xfrm>
        </p:spPr>
        <p:txBody>
          <a:bodyPr>
            <a:normAutofit fontScale="90000"/>
          </a:bodyPr>
          <a:lstStyle/>
          <a:p>
            <a:pPr algn="ctr"/>
            <a:r>
              <a:rPr lang="en-US" dirty="0" smtClean="0"/>
              <a:t>Drifters, containers and floating objects</a:t>
            </a:r>
            <a:br>
              <a:rPr lang="en-US" dirty="0" smtClean="0"/>
            </a:br>
            <a:r>
              <a:rPr lang="en-US" sz="3600" dirty="0" smtClean="0"/>
              <a:t> Different field works and </a:t>
            </a:r>
            <a:r>
              <a:rPr lang="en-US" sz="3600" dirty="0" err="1" smtClean="0"/>
              <a:t>modelling</a:t>
            </a:r>
            <a:endParaRPr lang="en-US" sz="3800" dirty="0"/>
          </a:p>
        </p:txBody>
      </p:sp>
      <p:pic>
        <p:nvPicPr>
          <p:cNvPr id="21" name="Picture 2"/>
          <p:cNvPicPr>
            <a:picLocks noChangeAspect="1" noChangeArrowheads="1"/>
          </p:cNvPicPr>
          <p:nvPr/>
        </p:nvPicPr>
        <p:blipFill>
          <a:blip r:embed="rId4" cstate="print"/>
          <a:srcRect/>
          <a:stretch>
            <a:fillRect/>
          </a:stretch>
        </p:blipFill>
        <p:spPr bwMode="auto">
          <a:xfrm>
            <a:off x="8172400" y="18376"/>
            <a:ext cx="971600" cy="1249200"/>
          </a:xfrm>
          <a:prstGeom prst="rect">
            <a:avLst/>
          </a:prstGeom>
          <a:noFill/>
          <a:ln w="9525">
            <a:noFill/>
            <a:miter lim="800000"/>
            <a:headEnd/>
            <a:tailEnd/>
          </a:ln>
        </p:spPr>
      </p:pic>
      <p:sp>
        <p:nvSpPr>
          <p:cNvPr id="14" name="Content Placeholder 2"/>
          <p:cNvSpPr txBox="1">
            <a:spLocks/>
          </p:cNvSpPr>
          <p:nvPr/>
        </p:nvSpPr>
        <p:spPr>
          <a:xfrm>
            <a:off x="457200" y="1600200"/>
            <a:ext cx="8219256" cy="4525963"/>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MOHID forecast</a:t>
            </a:r>
            <a:r>
              <a:rPr kumimoji="0" lang="en-US" sz="1400" b="0" i="0" u="none" strike="noStrike" kern="1200" cap="none" spc="0" normalizeH="0" noProof="0" dirty="0" smtClean="0">
                <a:ln>
                  <a:noFill/>
                </a:ln>
                <a:solidFill>
                  <a:schemeClr val="tx1"/>
                </a:solidFill>
                <a:effectLst/>
                <a:uLnTx/>
                <a:uFillTx/>
                <a:latin typeface="+mn-lt"/>
                <a:ea typeface="+mn-ea"/>
                <a:cs typeface="+mn-cs"/>
              </a:rPr>
              <a:t> of popcorn release, in </a:t>
            </a:r>
            <a:r>
              <a:rPr kumimoji="0" lang="en-US" sz="1400" b="0" i="0" u="none" strike="noStrike" kern="1200" cap="none" spc="0" normalizeH="0" noProof="0" dirty="0" err="1" smtClean="0">
                <a:ln>
                  <a:noFill/>
                </a:ln>
                <a:solidFill>
                  <a:schemeClr val="tx1"/>
                </a:solidFill>
                <a:effectLst/>
                <a:uLnTx/>
                <a:uFillTx/>
                <a:latin typeface="+mn-lt"/>
                <a:ea typeface="+mn-ea"/>
                <a:cs typeface="+mn-cs"/>
              </a:rPr>
              <a:t>Mondego</a:t>
            </a:r>
            <a:r>
              <a:rPr kumimoji="0" lang="en-US" sz="1400" b="0" i="0" u="none" strike="noStrike" kern="1200" cap="none" spc="0" normalizeH="0" noProof="0" dirty="0" smtClean="0">
                <a:ln>
                  <a:noFill/>
                </a:ln>
                <a:solidFill>
                  <a:schemeClr val="tx1"/>
                </a:solidFill>
                <a:effectLst/>
                <a:uLnTx/>
                <a:uFillTx/>
                <a:latin typeface="+mn-lt"/>
                <a:ea typeface="+mn-ea"/>
                <a:cs typeface="+mn-cs"/>
              </a:rPr>
              <a:t>. Field results followed the same behavior than </a:t>
            </a:r>
            <a:r>
              <a:rPr kumimoji="0" lang="en-US" sz="1400" b="0" i="0" u="none" strike="noStrike" kern="1200" cap="none" spc="0" normalizeH="0" noProof="0" dirty="0" err="1" smtClean="0">
                <a:ln>
                  <a:noFill/>
                </a:ln>
                <a:solidFill>
                  <a:schemeClr val="tx1"/>
                </a:solidFill>
                <a:effectLst/>
                <a:uLnTx/>
                <a:uFillTx/>
                <a:latin typeface="+mn-lt"/>
                <a:ea typeface="+mn-ea"/>
                <a:cs typeface="+mn-cs"/>
              </a:rPr>
              <a:t>mohid</a:t>
            </a:r>
            <a:r>
              <a:rPr kumimoji="0" lang="en-US" sz="1400" b="0" i="0" u="none" strike="noStrike" kern="1200" cap="none" spc="0" normalizeH="0" noProof="0" dirty="0" smtClean="0">
                <a:ln>
                  <a:noFill/>
                </a:ln>
                <a:solidFill>
                  <a:schemeClr val="tx1"/>
                </a:solidFill>
                <a:effectLst/>
                <a:uLnTx/>
                <a:uFillTx/>
                <a:latin typeface="+mn-lt"/>
                <a:ea typeface="+mn-ea"/>
                <a:cs typeface="+mn-cs"/>
              </a:rPr>
              <a:t> forecast simulations.</a:t>
            </a:r>
          </a:p>
        </p:txBody>
      </p:sp>
      <p:sp>
        <p:nvSpPr>
          <p:cNvPr id="11" name="Rectangle 10"/>
          <p:cNvSpPr/>
          <p:nvPr/>
        </p:nvSpPr>
        <p:spPr>
          <a:xfrm>
            <a:off x="2699792" y="2060848"/>
            <a:ext cx="5400600" cy="369332"/>
          </a:xfrm>
          <a:prstGeom prst="rect">
            <a:avLst/>
          </a:prstGeom>
        </p:spPr>
        <p:txBody>
          <a:bodyPr wrap="square">
            <a:spAutoFit/>
          </a:bodyPr>
          <a:lstStyle/>
          <a:p>
            <a:pPr>
              <a:buFont typeface="Arial" charset="0"/>
              <a:buNone/>
            </a:pPr>
            <a:r>
              <a:rPr lang="en-US" dirty="0" smtClean="0"/>
              <a:t>Random </a:t>
            </a:r>
            <a:r>
              <a:rPr lang="en-US" dirty="0" err="1" smtClean="0"/>
              <a:t>behaviour</a:t>
            </a:r>
            <a:r>
              <a:rPr lang="en-US" dirty="0" smtClean="0"/>
              <a:t> of particles, wind coefficient 0.03</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323528" y="4166121"/>
            <a:ext cx="4119761" cy="2490241"/>
          </a:xfrm>
          <a:prstGeom prst="rect">
            <a:avLst/>
          </a:prstGeom>
          <a:noFill/>
          <a:ln w="9525">
            <a:noFill/>
            <a:miter lim="800000"/>
            <a:headEnd/>
            <a:tailEnd/>
          </a:ln>
        </p:spPr>
      </p:pic>
      <p:sp>
        <p:nvSpPr>
          <p:cNvPr id="3" name="Content Placeholder 2"/>
          <p:cNvSpPr>
            <a:spLocks noGrp="1"/>
          </p:cNvSpPr>
          <p:nvPr>
            <p:ph sz="quarter" idx="1"/>
          </p:nvPr>
        </p:nvSpPr>
        <p:spPr/>
        <p:txBody>
          <a:bodyPr>
            <a:normAutofit/>
          </a:bodyPr>
          <a:lstStyle/>
          <a:p>
            <a:pPr>
              <a:lnSpc>
                <a:spcPct val="80000"/>
              </a:lnSpc>
              <a:buNone/>
              <a:defRPr/>
            </a:pPr>
            <a:r>
              <a:rPr lang="es-ES" sz="2400" dirty="0" err="1" smtClean="0"/>
              <a:t>Aims</a:t>
            </a:r>
            <a:r>
              <a:rPr lang="es-ES" sz="2400" dirty="0" smtClean="0"/>
              <a:t>:</a:t>
            </a:r>
          </a:p>
          <a:p>
            <a:pPr lvl="1">
              <a:lnSpc>
                <a:spcPct val="80000"/>
              </a:lnSpc>
              <a:defRPr/>
            </a:pPr>
            <a:r>
              <a:rPr lang="es-ES" sz="2100" dirty="0" err="1" smtClean="0"/>
              <a:t>Model</a:t>
            </a:r>
            <a:r>
              <a:rPr lang="es-ES" sz="2100" dirty="0" smtClean="0"/>
              <a:t> </a:t>
            </a:r>
            <a:r>
              <a:rPr lang="es-ES" sz="2100" dirty="0" err="1" smtClean="0"/>
              <a:t>calibration</a:t>
            </a:r>
            <a:r>
              <a:rPr lang="es-ES" sz="2100" dirty="0" smtClean="0"/>
              <a:t> and </a:t>
            </a:r>
            <a:r>
              <a:rPr lang="es-ES" sz="2100" dirty="0" err="1" smtClean="0"/>
              <a:t>validation</a:t>
            </a:r>
            <a:r>
              <a:rPr lang="es-ES" sz="2100" dirty="0" smtClean="0"/>
              <a:t> </a:t>
            </a:r>
            <a:r>
              <a:rPr lang="es-ES" sz="2100" dirty="0" err="1" smtClean="0"/>
              <a:t>for</a:t>
            </a:r>
            <a:r>
              <a:rPr lang="es-ES" sz="2100" dirty="0" smtClean="0"/>
              <a:t> Estoril </a:t>
            </a:r>
            <a:r>
              <a:rPr lang="es-ES" sz="2100" dirty="0" err="1" smtClean="0"/>
              <a:t>Coast</a:t>
            </a:r>
            <a:r>
              <a:rPr lang="es-ES" sz="2100" dirty="0" smtClean="0"/>
              <a:t>;</a:t>
            </a:r>
          </a:p>
          <a:p>
            <a:pPr lvl="1">
              <a:lnSpc>
                <a:spcPct val="80000"/>
              </a:lnSpc>
              <a:defRPr/>
            </a:pPr>
            <a:r>
              <a:rPr lang="es-ES" sz="2100" dirty="0" err="1" smtClean="0"/>
              <a:t>Implementation</a:t>
            </a:r>
            <a:r>
              <a:rPr lang="es-ES" sz="2100" dirty="0" smtClean="0"/>
              <a:t> of a </a:t>
            </a:r>
            <a:r>
              <a:rPr lang="es-ES" sz="2100" dirty="0" err="1" smtClean="0"/>
              <a:t>semi-operational</a:t>
            </a:r>
            <a:r>
              <a:rPr lang="es-ES" sz="2100" dirty="0" smtClean="0"/>
              <a:t> </a:t>
            </a:r>
            <a:r>
              <a:rPr lang="es-ES" sz="2100" dirty="0" err="1" smtClean="0"/>
              <a:t>oil</a:t>
            </a:r>
            <a:r>
              <a:rPr lang="es-ES" sz="2100" dirty="0" smtClean="0"/>
              <a:t> </a:t>
            </a:r>
            <a:r>
              <a:rPr lang="es-ES" sz="2100" dirty="0" err="1" smtClean="0"/>
              <a:t>spill</a:t>
            </a:r>
            <a:r>
              <a:rPr lang="es-ES" sz="2100" dirty="0" smtClean="0"/>
              <a:t> </a:t>
            </a:r>
            <a:r>
              <a:rPr lang="es-ES" sz="2100" dirty="0" err="1" smtClean="0"/>
              <a:t>fate</a:t>
            </a:r>
            <a:r>
              <a:rPr lang="es-ES" sz="2100" dirty="0" smtClean="0"/>
              <a:t> and </a:t>
            </a:r>
            <a:r>
              <a:rPr lang="es-ES" sz="2100" dirty="0" err="1" smtClean="0"/>
              <a:t>behaviour</a:t>
            </a:r>
            <a:r>
              <a:rPr lang="es-ES" sz="2100" dirty="0" smtClean="0"/>
              <a:t> </a:t>
            </a:r>
            <a:r>
              <a:rPr lang="es-ES" sz="2100" dirty="0" err="1" smtClean="0"/>
              <a:t>modelling</a:t>
            </a:r>
            <a:r>
              <a:rPr lang="es-ES" sz="2100" dirty="0" smtClean="0"/>
              <a:t> </a:t>
            </a:r>
            <a:r>
              <a:rPr lang="es-ES" sz="2100" dirty="0" err="1" smtClean="0"/>
              <a:t>system</a:t>
            </a:r>
            <a:r>
              <a:rPr lang="es-ES" sz="2100" dirty="0" smtClean="0"/>
              <a:t> in Estoril </a:t>
            </a:r>
            <a:r>
              <a:rPr lang="es-ES" sz="2100" dirty="0" err="1" smtClean="0"/>
              <a:t>Coast</a:t>
            </a:r>
            <a:r>
              <a:rPr lang="es-ES" sz="2100" dirty="0" smtClean="0"/>
              <a:t>;</a:t>
            </a:r>
          </a:p>
          <a:p>
            <a:pPr lvl="1">
              <a:lnSpc>
                <a:spcPct val="80000"/>
              </a:lnSpc>
              <a:defRPr/>
            </a:pPr>
            <a:r>
              <a:rPr lang="es-ES" sz="2100" dirty="0" err="1" smtClean="0">
                <a:sym typeface="Wingdings" pitchFamily="2" charset="2"/>
              </a:rPr>
              <a:t>Buoys</a:t>
            </a:r>
            <a:r>
              <a:rPr lang="es-ES" sz="2100" dirty="0" smtClean="0">
                <a:sym typeface="Wingdings" pitchFamily="2" charset="2"/>
              </a:rPr>
              <a:t> </a:t>
            </a:r>
            <a:r>
              <a:rPr lang="es-ES" sz="2100" dirty="0" err="1" smtClean="0">
                <a:sym typeface="Wingdings" pitchFamily="2" charset="2"/>
              </a:rPr>
              <a:t>release</a:t>
            </a:r>
            <a:r>
              <a:rPr lang="es-ES" sz="2100" dirty="0" smtClean="0">
                <a:sym typeface="Wingdings" pitchFamily="2" charset="2"/>
              </a:rPr>
              <a:t>, </a:t>
            </a:r>
            <a:r>
              <a:rPr lang="es-ES" sz="2100" dirty="0" err="1" smtClean="0">
                <a:sym typeface="Wingdings" pitchFamily="2" charset="2"/>
              </a:rPr>
              <a:t>follow</a:t>
            </a:r>
            <a:r>
              <a:rPr lang="es-ES" sz="2100" dirty="0" smtClean="0">
                <a:sym typeface="Wingdings" pitchFamily="2" charset="2"/>
              </a:rPr>
              <a:t> </a:t>
            </a:r>
            <a:r>
              <a:rPr lang="es-ES" sz="2100" dirty="0" err="1" smtClean="0">
                <a:sym typeface="Wingdings" pitchFamily="2" charset="2"/>
              </a:rPr>
              <a:t>their</a:t>
            </a:r>
            <a:r>
              <a:rPr lang="es-ES" sz="2100" dirty="0" smtClean="0">
                <a:sym typeface="Wingdings" pitchFamily="2" charset="2"/>
              </a:rPr>
              <a:t> </a:t>
            </a:r>
            <a:r>
              <a:rPr lang="es-ES" sz="2100" dirty="0" err="1" smtClean="0">
                <a:sym typeface="Wingdings" pitchFamily="2" charset="2"/>
              </a:rPr>
              <a:t>trajectory</a:t>
            </a:r>
            <a:r>
              <a:rPr lang="es-ES" sz="2100" dirty="0" smtClean="0">
                <a:sym typeface="Wingdings" pitchFamily="2" charset="2"/>
              </a:rPr>
              <a:t> and compare </a:t>
            </a:r>
            <a:r>
              <a:rPr lang="es-ES" sz="2100" dirty="0" err="1" smtClean="0">
                <a:sym typeface="Wingdings" pitchFamily="2" charset="2"/>
              </a:rPr>
              <a:t>field</a:t>
            </a:r>
            <a:r>
              <a:rPr lang="es-ES" sz="2100" dirty="0" smtClean="0">
                <a:sym typeface="Wingdings" pitchFamily="2" charset="2"/>
              </a:rPr>
              <a:t> </a:t>
            </a:r>
            <a:r>
              <a:rPr lang="es-ES" sz="2100" dirty="0" err="1" smtClean="0">
                <a:sym typeface="Wingdings" pitchFamily="2" charset="2"/>
              </a:rPr>
              <a:t>results</a:t>
            </a:r>
            <a:r>
              <a:rPr lang="es-ES" sz="2100" dirty="0" smtClean="0">
                <a:sym typeface="Wingdings" pitchFamily="2" charset="2"/>
              </a:rPr>
              <a:t> </a:t>
            </a:r>
            <a:r>
              <a:rPr lang="es-ES" sz="2100" dirty="0" err="1" smtClean="0">
                <a:sym typeface="Wingdings" pitchFamily="2" charset="2"/>
              </a:rPr>
              <a:t>with</a:t>
            </a:r>
            <a:r>
              <a:rPr lang="es-ES" sz="2100" dirty="0" smtClean="0">
                <a:sym typeface="Wingdings" pitchFamily="2" charset="2"/>
              </a:rPr>
              <a:t> </a:t>
            </a:r>
            <a:r>
              <a:rPr lang="es-ES" sz="2100" dirty="0" err="1" smtClean="0">
                <a:sym typeface="Wingdings" pitchFamily="2" charset="2"/>
              </a:rPr>
              <a:t>model</a:t>
            </a:r>
            <a:r>
              <a:rPr lang="es-ES" sz="2100" dirty="0" smtClean="0">
                <a:sym typeface="Wingdings" pitchFamily="2" charset="2"/>
              </a:rPr>
              <a:t> </a:t>
            </a:r>
            <a:r>
              <a:rPr lang="es-ES" sz="2100" dirty="0" err="1" smtClean="0">
                <a:sym typeface="Wingdings" pitchFamily="2" charset="2"/>
              </a:rPr>
              <a:t>simulations</a:t>
            </a:r>
            <a:r>
              <a:rPr lang="es-ES" sz="2100" dirty="0" smtClean="0">
                <a:sym typeface="Wingdings" pitchFamily="2" charset="2"/>
              </a:rPr>
              <a:t>.</a:t>
            </a:r>
          </a:p>
          <a:p>
            <a:pPr lvl="1">
              <a:lnSpc>
                <a:spcPct val="80000"/>
              </a:lnSpc>
              <a:defRPr/>
            </a:pPr>
            <a:r>
              <a:rPr lang="es-ES" sz="2100" dirty="0" err="1" smtClean="0">
                <a:sym typeface="Wingdings" pitchFamily="2" charset="2"/>
              </a:rPr>
              <a:t>To better know local hydrodynamic and behaviours.</a:t>
            </a:r>
            <a:endParaRPr lang="es-ES" sz="2100" dirty="0" err="1" smtClean="0"/>
          </a:p>
          <a:p>
            <a:pPr lvl="1">
              <a:lnSpc>
                <a:spcPct val="80000"/>
              </a:lnSpc>
              <a:buNone/>
              <a:defRPr/>
            </a:pPr>
            <a:endParaRPr lang="es-ES" sz="2100" dirty="0" smtClean="0">
              <a:solidFill>
                <a:srgbClr val="FF0000"/>
              </a:solidFill>
            </a:endParaRPr>
          </a:p>
        </p:txBody>
      </p:sp>
      <p:pic>
        <p:nvPicPr>
          <p:cNvPr id="12" name="Picture 6"/>
          <p:cNvPicPr>
            <a:picLocks noChangeAspect="1" noChangeArrowheads="1"/>
          </p:cNvPicPr>
          <p:nvPr/>
        </p:nvPicPr>
        <p:blipFill>
          <a:blip r:embed="rId4" cstate="print"/>
          <a:srcRect/>
          <a:stretch>
            <a:fillRect/>
          </a:stretch>
        </p:blipFill>
        <p:spPr bwMode="auto">
          <a:xfrm>
            <a:off x="3779912" y="5102225"/>
            <a:ext cx="1931987" cy="1755775"/>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rot="16200000">
            <a:off x="5042793" y="4559424"/>
            <a:ext cx="1920567" cy="1421992"/>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6732240" y="4022105"/>
            <a:ext cx="2227892" cy="2811388"/>
          </a:xfrm>
          <a:prstGeom prst="rect">
            <a:avLst/>
          </a:prstGeom>
          <a:noFill/>
          <a:ln w="9525">
            <a:noFill/>
            <a:miter lim="800000"/>
            <a:headEnd/>
            <a:tailEnd/>
          </a:ln>
        </p:spPr>
      </p:pic>
      <p:sp>
        <p:nvSpPr>
          <p:cNvPr id="20" name="Title 2"/>
          <p:cNvSpPr>
            <a:spLocks noGrp="1"/>
          </p:cNvSpPr>
          <p:nvPr>
            <p:ph type="title"/>
          </p:nvPr>
        </p:nvSpPr>
        <p:spPr>
          <a:xfrm>
            <a:off x="0" y="260648"/>
            <a:ext cx="8351912" cy="990600"/>
          </a:xfrm>
        </p:spPr>
        <p:txBody>
          <a:bodyPr>
            <a:normAutofit fontScale="90000"/>
          </a:bodyPr>
          <a:lstStyle/>
          <a:p>
            <a:pPr algn="ctr"/>
            <a:r>
              <a:rPr lang="en-US" dirty="0" smtClean="0"/>
              <a:t>Drifters, containers and floating objects</a:t>
            </a:r>
            <a:br>
              <a:rPr lang="en-US" dirty="0" smtClean="0"/>
            </a:br>
            <a:r>
              <a:rPr lang="en-US" sz="3600" dirty="0" smtClean="0"/>
              <a:t> Field works in </a:t>
            </a:r>
            <a:r>
              <a:rPr lang="en-US" sz="3600" dirty="0" err="1" smtClean="0"/>
              <a:t>Estoril</a:t>
            </a:r>
            <a:r>
              <a:rPr lang="en-US" sz="3600" dirty="0" smtClean="0"/>
              <a:t> Coast</a:t>
            </a:r>
            <a:endParaRPr lang="en-US" sz="3800" dirty="0"/>
          </a:p>
        </p:txBody>
      </p:sp>
      <p:pic>
        <p:nvPicPr>
          <p:cNvPr id="21" name="Picture 2"/>
          <p:cNvPicPr>
            <a:picLocks noChangeAspect="1" noChangeArrowheads="1"/>
          </p:cNvPicPr>
          <p:nvPr/>
        </p:nvPicPr>
        <p:blipFill>
          <a:blip r:embed="rId7"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normAutofit/>
          </a:bodyPr>
          <a:lstStyle/>
          <a:p>
            <a:r>
              <a:rPr lang="pt-PT" dirty="0" err="1" smtClean="0"/>
              <a:t>Study</a:t>
            </a:r>
            <a:r>
              <a:rPr lang="pt-PT" dirty="0" smtClean="0"/>
              <a:t> </a:t>
            </a:r>
            <a:r>
              <a:rPr lang="pt-PT" dirty="0" err="1" smtClean="0"/>
              <a:t>area</a:t>
            </a:r>
            <a:r>
              <a:rPr lang="pt-PT" dirty="0" smtClean="0"/>
              <a:t> : Estoril </a:t>
            </a:r>
            <a:r>
              <a:rPr lang="pt-PT" dirty="0" err="1" smtClean="0"/>
              <a:t>Coast</a:t>
            </a:r>
            <a:r>
              <a:rPr lang="pt-PT" dirty="0" smtClean="0"/>
              <a:t> (</a:t>
            </a:r>
            <a:r>
              <a:rPr lang="pt-PT" dirty="0" err="1" smtClean="0"/>
              <a:t>Lisbon</a:t>
            </a:r>
            <a:r>
              <a:rPr lang="pt-PT" dirty="0" smtClean="0"/>
              <a:t> – Parede)</a:t>
            </a:r>
          </a:p>
          <a:p>
            <a:pPr marL="4664075" lvl="1" indent="354013">
              <a:tabLst>
                <a:tab pos="3406775" algn="l"/>
              </a:tabLst>
            </a:pPr>
            <a:r>
              <a:rPr lang="pt-PT" dirty="0" smtClean="0"/>
              <a:t>Estoril </a:t>
            </a:r>
            <a:r>
              <a:rPr lang="pt-PT" dirty="0" err="1" smtClean="0"/>
              <a:t>Coast</a:t>
            </a:r>
            <a:r>
              <a:rPr lang="pt-PT" dirty="0" smtClean="0"/>
              <a:t>:</a:t>
            </a:r>
          </a:p>
          <a:p>
            <a:pPr marL="4664075" lvl="2" indent="354013"/>
            <a:r>
              <a:rPr lang="pt-PT" sz="1800" dirty="0" err="1" smtClean="0"/>
              <a:t>Tagus</a:t>
            </a:r>
            <a:r>
              <a:rPr lang="pt-PT" sz="1800" dirty="0" smtClean="0"/>
              <a:t> </a:t>
            </a:r>
            <a:r>
              <a:rPr lang="pt-PT" sz="1800" dirty="0" err="1" smtClean="0"/>
              <a:t>river</a:t>
            </a:r>
            <a:r>
              <a:rPr lang="pt-PT" sz="1800" dirty="0" smtClean="0"/>
              <a:t> </a:t>
            </a:r>
            <a:r>
              <a:rPr lang="pt-PT" sz="1800" dirty="0" err="1" smtClean="0"/>
              <a:t>influence</a:t>
            </a:r>
            <a:r>
              <a:rPr lang="pt-PT" sz="1800" dirty="0" smtClean="0"/>
              <a:t>;</a:t>
            </a:r>
          </a:p>
          <a:p>
            <a:pPr marL="4664075" lvl="2" indent="354013"/>
            <a:r>
              <a:rPr lang="pt-PT" sz="1800" dirty="0" err="1" smtClean="0"/>
              <a:t>Atlantic</a:t>
            </a:r>
            <a:r>
              <a:rPr lang="pt-PT" sz="1800" dirty="0" smtClean="0"/>
              <a:t> </a:t>
            </a:r>
            <a:r>
              <a:rPr lang="pt-PT" sz="1800" dirty="0" err="1" smtClean="0"/>
              <a:t>Ocean</a:t>
            </a:r>
            <a:r>
              <a:rPr lang="pt-PT" sz="1800" dirty="0" smtClean="0"/>
              <a:t> </a:t>
            </a:r>
            <a:r>
              <a:rPr lang="pt-PT" sz="1800" dirty="0" err="1" smtClean="0"/>
              <a:t>influence</a:t>
            </a:r>
            <a:r>
              <a:rPr lang="pt-PT" sz="1800" dirty="0" smtClean="0"/>
              <a:t>;</a:t>
            </a:r>
          </a:p>
          <a:p>
            <a:pPr marL="4664075" lvl="2" indent="354013"/>
            <a:r>
              <a:rPr lang="pt-PT" sz="1800" dirty="0" err="1" smtClean="0"/>
              <a:t>Several</a:t>
            </a:r>
            <a:r>
              <a:rPr lang="pt-PT" sz="1800" dirty="0" smtClean="0"/>
              <a:t> </a:t>
            </a:r>
            <a:r>
              <a:rPr lang="pt-PT" sz="1800" dirty="0" err="1" smtClean="0"/>
              <a:t>Bathing</a:t>
            </a:r>
            <a:r>
              <a:rPr lang="pt-PT" sz="1800" dirty="0" smtClean="0"/>
              <a:t> </a:t>
            </a:r>
            <a:r>
              <a:rPr lang="pt-PT" sz="1800" dirty="0" err="1" smtClean="0"/>
              <a:t>Waters</a:t>
            </a:r>
            <a:r>
              <a:rPr lang="pt-PT" sz="1800" dirty="0" smtClean="0"/>
              <a:t>;</a:t>
            </a:r>
          </a:p>
          <a:p>
            <a:pPr marL="4664075" lvl="2" indent="354013"/>
            <a:r>
              <a:rPr lang="pt-PT" sz="1800" dirty="0" err="1" smtClean="0"/>
              <a:t>Lisbon</a:t>
            </a:r>
            <a:r>
              <a:rPr lang="pt-PT" sz="1800" dirty="0" smtClean="0"/>
              <a:t> </a:t>
            </a:r>
            <a:r>
              <a:rPr lang="pt-PT" sz="1800" dirty="0" err="1" smtClean="0"/>
              <a:t>Harbour</a:t>
            </a:r>
            <a:r>
              <a:rPr lang="pt-PT" sz="1800" dirty="0" smtClean="0"/>
              <a:t> entrance;</a:t>
            </a:r>
          </a:p>
          <a:p>
            <a:pPr marL="4664075" lvl="2" indent="354013"/>
            <a:r>
              <a:rPr lang="pt-PT" sz="1800" dirty="0" err="1" smtClean="0"/>
              <a:t>Fishing</a:t>
            </a:r>
            <a:r>
              <a:rPr lang="pt-PT" sz="1800" dirty="0" smtClean="0"/>
              <a:t> </a:t>
            </a:r>
            <a:r>
              <a:rPr lang="pt-PT" sz="1800" dirty="0" err="1" smtClean="0"/>
              <a:t>area</a:t>
            </a:r>
            <a:r>
              <a:rPr lang="pt-PT" sz="1800" dirty="0" smtClean="0"/>
              <a:t>.</a:t>
            </a:r>
            <a:endParaRPr lang="pt-PT" sz="1800" dirty="0" smtClean="0"/>
          </a:p>
        </p:txBody>
      </p:sp>
      <p:pic>
        <p:nvPicPr>
          <p:cNvPr id="5" name="Picture 3"/>
          <p:cNvPicPr>
            <a:picLocks noChangeAspect="1" noChangeArrowheads="1"/>
          </p:cNvPicPr>
          <p:nvPr/>
        </p:nvPicPr>
        <p:blipFill>
          <a:blip r:embed="rId3" cstate="print"/>
          <a:srcRect/>
          <a:stretch>
            <a:fillRect/>
          </a:stretch>
        </p:blipFill>
        <p:spPr bwMode="auto">
          <a:xfrm>
            <a:off x="0" y="2492896"/>
            <a:ext cx="5286375" cy="3770312"/>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2627784" y="4581128"/>
            <a:ext cx="6313487" cy="2060575"/>
          </a:xfrm>
          <a:prstGeom prst="rect">
            <a:avLst/>
          </a:prstGeom>
          <a:noFill/>
          <a:ln w="9525">
            <a:noFill/>
            <a:miter lim="800000"/>
            <a:headEnd/>
            <a:tailEnd/>
          </a:ln>
        </p:spPr>
      </p:pic>
      <p:sp>
        <p:nvSpPr>
          <p:cNvPr id="14" name="Title 2"/>
          <p:cNvSpPr txBox="1">
            <a:spLocks/>
          </p:cNvSpPr>
          <p:nvPr/>
        </p:nvSpPr>
        <p:spPr>
          <a:xfrm>
            <a:off x="0" y="260648"/>
            <a:ext cx="8351912" cy="990600"/>
          </a:xfrm>
          <a:prstGeom prst="rect">
            <a:avLst/>
          </a:prstGeom>
        </p:spPr>
        <p:txBody>
          <a:bodyPr vert="horz"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smtClean="0">
                <a:ln>
                  <a:noFill/>
                </a:ln>
                <a:solidFill>
                  <a:schemeClr val="tx2"/>
                </a:solidFill>
                <a:effectLst/>
                <a:uLnTx/>
                <a:uFillTx/>
                <a:latin typeface="+mj-lt"/>
                <a:ea typeface="+mj-ea"/>
                <a:cs typeface="+mj-cs"/>
              </a:rPr>
            </a:br>
            <a:r>
              <a:rPr kumimoji="0" lang="en-US" sz="3600" b="0" i="0" u="none" strike="noStrike" kern="1200" cap="none" spc="0" normalizeH="0" baseline="0" noProof="0" smtClean="0">
                <a:ln>
                  <a:noFill/>
                </a:ln>
                <a:solidFill>
                  <a:schemeClr val="tx2"/>
                </a:solidFill>
                <a:effectLst/>
                <a:uLnTx/>
                <a:uFillTx/>
                <a:latin typeface="+mj-lt"/>
                <a:ea typeface="+mj-ea"/>
                <a:cs typeface="+mj-cs"/>
              </a:rPr>
              <a:t> Field works in Estoril Coast</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15" name="Picture 2"/>
          <p:cNvPicPr>
            <a:picLocks noChangeAspect="1" noChangeArrowheads="1"/>
          </p:cNvPicPr>
          <p:nvPr/>
        </p:nvPicPr>
        <p:blipFill>
          <a:blip r:embed="rId5"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bwMode="auto">
          <a:xfrm>
            <a:off x="3131840" y="1772816"/>
            <a:ext cx="5544616" cy="2623004"/>
          </a:xfrm>
          <a:prstGeom prst="rect">
            <a:avLst/>
          </a:prstGeom>
          <a:noFill/>
          <a:ln w="9525">
            <a:noFill/>
            <a:miter lim="800000"/>
            <a:headEnd/>
            <a:tailEnd/>
          </a:ln>
        </p:spPr>
        <p:txBody>
          <a:bodyPr/>
          <a:lstStyle/>
          <a:p>
            <a:pPr marL="342900" indent="-342900">
              <a:spcBef>
                <a:spcPct val="20000"/>
              </a:spcBef>
              <a:buClr>
                <a:schemeClr val="accent1"/>
              </a:buClr>
              <a:buSzPct val="80000"/>
              <a:defRPr/>
            </a:pPr>
            <a:r>
              <a:rPr lang="en-US" sz="2800" kern="0" dirty="0">
                <a:solidFill>
                  <a:schemeClr val="accent1"/>
                </a:solidFill>
                <a:latin typeface="+mn-lt"/>
                <a:cs typeface="+mn-cs"/>
              </a:rPr>
              <a:t>Buoys: MD02 </a:t>
            </a:r>
            <a:r>
              <a:rPr lang="en-US" sz="2800" kern="0" dirty="0" err="1" smtClean="0">
                <a:solidFill>
                  <a:schemeClr val="accent1"/>
                </a:solidFill>
                <a:latin typeface="+mn-lt"/>
                <a:cs typeface="+mn-cs"/>
              </a:rPr>
              <a:t>Albatros</a:t>
            </a:r>
            <a:endParaRPr lang="en-US" sz="2800" kern="0" dirty="0" smtClean="0">
              <a:solidFill>
                <a:schemeClr val="accent1"/>
              </a:solidFill>
              <a:latin typeface="+mn-lt"/>
              <a:cs typeface="+mn-cs"/>
            </a:endParaRPr>
          </a:p>
          <a:p>
            <a:pPr marL="800100" lvl="1" indent="-342900">
              <a:spcBef>
                <a:spcPct val="20000"/>
              </a:spcBef>
              <a:buClr>
                <a:schemeClr val="accent1"/>
              </a:buClr>
              <a:buSzPct val="80000"/>
              <a:buFont typeface="Wingdings" pitchFamily="2" charset="2"/>
              <a:buChar char="n"/>
              <a:defRPr/>
            </a:pPr>
            <a:r>
              <a:rPr lang="en-US" kern="0" dirty="0" smtClean="0">
                <a:solidFill>
                  <a:schemeClr val="accent1"/>
                </a:solidFill>
              </a:rPr>
              <a:t>GPS</a:t>
            </a:r>
          </a:p>
          <a:p>
            <a:pPr marL="800100" lvl="1" indent="-342900">
              <a:spcBef>
                <a:spcPct val="20000"/>
              </a:spcBef>
              <a:buClr>
                <a:schemeClr val="accent1"/>
              </a:buClr>
              <a:buSzPct val="80000"/>
              <a:buFont typeface="Wingdings" pitchFamily="2" charset="2"/>
              <a:buChar char="n"/>
              <a:defRPr/>
            </a:pPr>
            <a:r>
              <a:rPr lang="en-US" kern="0" dirty="0" smtClean="0">
                <a:solidFill>
                  <a:schemeClr val="accent1"/>
                </a:solidFill>
                <a:latin typeface="+mn-lt"/>
                <a:cs typeface="+mn-cs"/>
              </a:rPr>
              <a:t>GSM</a:t>
            </a:r>
          </a:p>
          <a:p>
            <a:pPr marL="800100" lvl="1" indent="-342900">
              <a:spcBef>
                <a:spcPct val="20000"/>
              </a:spcBef>
              <a:buClr>
                <a:schemeClr val="accent1"/>
              </a:buClr>
              <a:buSzPct val="80000"/>
              <a:buFont typeface="Wingdings" pitchFamily="2" charset="2"/>
              <a:buChar char="n"/>
              <a:defRPr/>
            </a:pPr>
            <a:r>
              <a:rPr lang="en-US" kern="0" dirty="0" smtClean="0">
                <a:solidFill>
                  <a:schemeClr val="accent1"/>
                </a:solidFill>
              </a:rPr>
              <a:t>Temperature sensor</a:t>
            </a:r>
            <a:endParaRPr lang="en-US" kern="0" dirty="0" smtClean="0">
              <a:solidFill>
                <a:schemeClr val="accent1"/>
              </a:solidFill>
              <a:latin typeface="+mn-lt"/>
              <a:cs typeface="+mn-cs"/>
            </a:endParaRPr>
          </a:p>
          <a:p>
            <a:pPr marL="800100" lvl="1" indent="-342900">
              <a:spcBef>
                <a:spcPct val="20000"/>
              </a:spcBef>
              <a:buClr>
                <a:schemeClr val="accent1"/>
              </a:buClr>
              <a:buSzPct val="80000"/>
              <a:buFont typeface="Wingdings" pitchFamily="2" charset="2"/>
              <a:buChar char="n"/>
              <a:defRPr/>
            </a:pPr>
            <a:r>
              <a:rPr lang="en-US" kern="0" dirty="0" smtClean="0">
                <a:solidFill>
                  <a:schemeClr val="accent1"/>
                </a:solidFill>
              </a:rPr>
              <a:t>Sends the GPS position every 2 minutes;</a:t>
            </a:r>
          </a:p>
          <a:p>
            <a:pPr marL="800100" lvl="1" indent="-342900">
              <a:spcBef>
                <a:spcPct val="20000"/>
              </a:spcBef>
              <a:buClr>
                <a:schemeClr val="accent1"/>
              </a:buClr>
              <a:buSzPct val="80000"/>
              <a:buFont typeface="Wingdings" pitchFamily="2" charset="2"/>
              <a:buChar char="n"/>
              <a:defRPr/>
            </a:pPr>
            <a:r>
              <a:rPr lang="en-US" kern="0" dirty="0" smtClean="0">
                <a:solidFill>
                  <a:schemeClr val="accent1"/>
                </a:solidFill>
              </a:rPr>
              <a:t>Automatic  upload on internet, ftp and Google Earth</a:t>
            </a:r>
            <a:r>
              <a:rPr lang="en-US" sz="1600" kern="0" dirty="0" smtClean="0">
                <a:solidFill>
                  <a:schemeClr val="accent1"/>
                </a:solidFill>
              </a:rPr>
              <a:t>. </a:t>
            </a:r>
            <a:endParaRPr lang="en-US" sz="1600" kern="0" dirty="0">
              <a:solidFill>
                <a:schemeClr val="accent1"/>
              </a:solidFill>
              <a:latin typeface="+mn-lt"/>
              <a:cs typeface="+mn-cs"/>
            </a:endParaRPr>
          </a:p>
          <a:p>
            <a:pPr marL="342900" indent="-342900">
              <a:spcBef>
                <a:spcPct val="20000"/>
              </a:spcBef>
              <a:buClr>
                <a:schemeClr val="accent1"/>
              </a:buClr>
              <a:buSzPct val="80000"/>
              <a:buFontTx/>
              <a:buChar char="-"/>
              <a:defRPr/>
            </a:pPr>
            <a:endParaRPr lang="en-US" sz="1600" u="sng" kern="0" dirty="0">
              <a:latin typeface="+mn-lt"/>
              <a:cs typeface="+mn-cs"/>
            </a:endParaRPr>
          </a:p>
          <a:p>
            <a:pPr marL="342900" indent="-342900">
              <a:spcBef>
                <a:spcPct val="20000"/>
              </a:spcBef>
              <a:buClr>
                <a:schemeClr val="accent1"/>
              </a:buClr>
              <a:buSzPct val="80000"/>
              <a:buFont typeface="Wingdings" pitchFamily="2" charset="2"/>
              <a:buNone/>
              <a:defRPr/>
            </a:pPr>
            <a:r>
              <a:rPr lang="en-US" sz="1600" kern="0" dirty="0">
                <a:solidFill>
                  <a:schemeClr val="accent1"/>
                </a:solidFill>
                <a:latin typeface="+mn-lt"/>
                <a:cs typeface="+mn-cs"/>
              </a:rPr>
              <a:t> </a:t>
            </a:r>
          </a:p>
        </p:txBody>
      </p:sp>
      <p:pic>
        <p:nvPicPr>
          <p:cNvPr id="20" name="Imagem 4"/>
          <p:cNvPicPr>
            <a:picLocks/>
          </p:cNvPicPr>
          <p:nvPr/>
        </p:nvPicPr>
        <p:blipFill>
          <a:blip r:embed="rId3" cstate="print"/>
          <a:srcRect/>
          <a:stretch>
            <a:fillRect/>
          </a:stretch>
        </p:blipFill>
        <p:spPr bwMode="auto">
          <a:xfrm>
            <a:off x="3168352" y="4536374"/>
            <a:ext cx="2600696" cy="2321626"/>
          </a:xfrm>
          <a:prstGeom prst="rect">
            <a:avLst/>
          </a:prstGeom>
          <a:noFill/>
          <a:ln w="9525">
            <a:noFill/>
            <a:miter lim="800000"/>
            <a:headEnd/>
            <a:tailEnd/>
          </a:ln>
        </p:spPr>
      </p:pic>
      <p:pic>
        <p:nvPicPr>
          <p:cNvPr id="10" name="Picture 6"/>
          <p:cNvPicPr>
            <a:picLocks noChangeAspect="1" noChangeArrowheads="1"/>
          </p:cNvPicPr>
          <p:nvPr/>
        </p:nvPicPr>
        <p:blipFill>
          <a:blip r:embed="rId4" cstate="print"/>
          <a:srcRect/>
          <a:stretch>
            <a:fillRect/>
          </a:stretch>
        </p:blipFill>
        <p:spPr bwMode="auto">
          <a:xfrm>
            <a:off x="6840760" y="4824406"/>
            <a:ext cx="1931987" cy="1755775"/>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5688632" y="5256454"/>
            <a:ext cx="1245338" cy="1395983"/>
          </a:xfrm>
          <a:prstGeom prst="rect">
            <a:avLst/>
          </a:prstGeom>
          <a:noFill/>
          <a:ln w="9525">
            <a:noFill/>
            <a:miter lim="800000"/>
            <a:headEnd/>
            <a:tailEnd/>
          </a:ln>
        </p:spPr>
      </p:pic>
      <p:pic>
        <p:nvPicPr>
          <p:cNvPr id="5122" name="Picture 2"/>
          <p:cNvPicPr>
            <a:picLocks noGrp="1" noChangeAspect="1" noChangeArrowheads="1"/>
          </p:cNvPicPr>
          <p:nvPr>
            <p:ph idx="1"/>
          </p:nvPr>
        </p:nvPicPr>
        <p:blipFill>
          <a:blip r:embed="rId6" cstate="print"/>
          <a:srcRect/>
          <a:stretch>
            <a:fillRect/>
          </a:stretch>
        </p:blipFill>
        <p:spPr bwMode="auto">
          <a:xfrm>
            <a:off x="0" y="2160110"/>
            <a:ext cx="3312368" cy="4335898"/>
          </a:xfrm>
          <a:prstGeom prst="rect">
            <a:avLst/>
          </a:prstGeom>
          <a:noFill/>
          <a:ln w="9525">
            <a:noFill/>
            <a:miter lim="800000"/>
            <a:headEnd/>
            <a:tailEnd/>
          </a:ln>
        </p:spPr>
      </p:pic>
      <p:pic>
        <p:nvPicPr>
          <p:cNvPr id="5123" name="Picture 3"/>
          <p:cNvPicPr>
            <a:picLocks noChangeAspect="1" noChangeArrowheads="1"/>
          </p:cNvPicPr>
          <p:nvPr/>
        </p:nvPicPr>
        <p:blipFill>
          <a:blip r:embed="rId7" cstate="print"/>
          <a:srcRect/>
          <a:stretch>
            <a:fillRect/>
          </a:stretch>
        </p:blipFill>
        <p:spPr bwMode="auto">
          <a:xfrm>
            <a:off x="7308304" y="1484784"/>
            <a:ext cx="1556106" cy="1800200"/>
          </a:xfrm>
          <a:prstGeom prst="rect">
            <a:avLst/>
          </a:prstGeom>
          <a:noFill/>
          <a:ln w="9525">
            <a:noFill/>
            <a:miter lim="800000"/>
            <a:headEnd/>
            <a:tailEnd/>
          </a:ln>
        </p:spPr>
      </p:pic>
      <p:sp>
        <p:nvSpPr>
          <p:cNvPr id="23" name="Title 2"/>
          <p:cNvSpPr txBox="1">
            <a:spLocks/>
          </p:cNvSpPr>
          <p:nvPr/>
        </p:nvSpPr>
        <p:spPr>
          <a:xfrm>
            <a:off x="0" y="260648"/>
            <a:ext cx="8351912" cy="990600"/>
          </a:xfrm>
          <a:prstGeom prst="rect">
            <a:avLst/>
          </a:prstGeom>
        </p:spPr>
        <p:txBody>
          <a:bodyPr vert="horz" anchor="ctr">
            <a:normAutofit fontScale="9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2"/>
                </a:solidFill>
                <a:effectLst/>
                <a:uLnTx/>
                <a:uFillTx/>
                <a:latin typeface="+mj-lt"/>
                <a:ea typeface="+mj-ea"/>
                <a:cs typeface="+mj-cs"/>
              </a:rPr>
              <a:t>Drifters, containers and floating objects</a:t>
            </a:r>
            <a:br>
              <a:rPr kumimoji="0" lang="en-US" sz="4400" b="0" i="0" u="none" strike="noStrike" kern="1200" cap="none" spc="0" normalizeH="0" baseline="0" noProof="0" dirty="0" smtClean="0">
                <a:ln>
                  <a:noFill/>
                </a:ln>
                <a:solidFill>
                  <a:schemeClr val="tx2"/>
                </a:solidFill>
                <a:effectLst/>
                <a:uLnTx/>
                <a:uFillTx/>
                <a:latin typeface="+mj-lt"/>
                <a:ea typeface="+mj-ea"/>
                <a:cs typeface="+mj-cs"/>
              </a:rPr>
            </a:br>
            <a:r>
              <a:rPr kumimoji="0" lang="en-US" sz="3600" b="0" i="0" u="none" strike="noStrike" kern="1200" cap="none" spc="0" normalizeH="0" baseline="0" noProof="0" dirty="0" smtClean="0">
                <a:ln>
                  <a:noFill/>
                </a:ln>
                <a:solidFill>
                  <a:schemeClr val="tx2"/>
                </a:solidFill>
                <a:effectLst/>
                <a:uLnTx/>
                <a:uFillTx/>
                <a:latin typeface="+mj-lt"/>
                <a:ea typeface="+mj-ea"/>
                <a:cs typeface="+mj-cs"/>
              </a:rPr>
              <a:t> Field works in </a:t>
            </a:r>
            <a:r>
              <a:rPr kumimoji="0" lang="en-US" sz="3600" b="0" i="0" u="none" strike="noStrike" kern="1200" cap="none" spc="0" normalizeH="0" baseline="0" noProof="0" dirty="0" err="1" smtClean="0">
                <a:ln>
                  <a:noFill/>
                </a:ln>
                <a:solidFill>
                  <a:schemeClr val="tx2"/>
                </a:solidFill>
                <a:effectLst/>
                <a:uLnTx/>
                <a:uFillTx/>
                <a:latin typeface="+mj-lt"/>
                <a:ea typeface="+mj-ea"/>
                <a:cs typeface="+mj-cs"/>
              </a:rPr>
              <a:t>Estoril</a:t>
            </a:r>
            <a:r>
              <a:rPr kumimoji="0" lang="en-US" sz="3600" b="0" i="0" u="none" strike="noStrike" kern="1200" cap="none" spc="0" normalizeH="0" baseline="0" noProof="0" dirty="0" smtClean="0">
                <a:ln>
                  <a:noFill/>
                </a:ln>
                <a:solidFill>
                  <a:schemeClr val="tx2"/>
                </a:solidFill>
                <a:effectLst/>
                <a:uLnTx/>
                <a:uFillTx/>
                <a:latin typeface="+mj-lt"/>
                <a:ea typeface="+mj-ea"/>
                <a:cs typeface="+mj-cs"/>
              </a:rPr>
              <a:t> Coast</a:t>
            </a:r>
            <a:endParaRPr kumimoji="0" lang="en-US" sz="3800" b="0" i="0" u="none" strike="noStrike" kern="1200" cap="none" spc="0" normalizeH="0" baseline="0" noProof="0" dirty="0">
              <a:ln>
                <a:noFill/>
              </a:ln>
              <a:solidFill>
                <a:schemeClr val="tx2"/>
              </a:solidFill>
              <a:effectLst/>
              <a:uLnTx/>
              <a:uFillTx/>
              <a:latin typeface="+mj-lt"/>
              <a:ea typeface="+mj-ea"/>
              <a:cs typeface="+mj-cs"/>
            </a:endParaRPr>
          </a:p>
        </p:txBody>
      </p:sp>
      <p:pic>
        <p:nvPicPr>
          <p:cNvPr id="24" name="Picture 2"/>
          <p:cNvPicPr>
            <a:picLocks noChangeAspect="1" noChangeArrowheads="1"/>
          </p:cNvPicPr>
          <p:nvPr/>
        </p:nvPicPr>
        <p:blipFill>
          <a:blip r:embed="rId8" cstate="print"/>
          <a:srcRect/>
          <a:stretch>
            <a:fillRect/>
          </a:stretch>
        </p:blipFill>
        <p:spPr bwMode="auto">
          <a:xfrm>
            <a:off x="8172400" y="18376"/>
            <a:ext cx="971600" cy="124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50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par>
                          <p:cTn id="13" fill="hold">
                            <p:stCondLst>
                              <p:cond delay="1500"/>
                            </p:stCondLst>
                            <p:childTnLst>
                              <p:par>
                                <p:cTn id="14" presetID="10" presetClass="entr" presetSubtype="0" fill="hold" grpId="0" nodeType="afterEffect">
                                  <p:stCondLst>
                                    <p:cond delay="50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1000"/>
                                        <p:tgtEl>
                                          <p:spTgt spid="8">
                                            <p:txEl>
                                              <p:pRg st="2" end="2"/>
                                            </p:txEl>
                                          </p:spTgt>
                                        </p:tgtEl>
                                      </p:cBhvr>
                                    </p:animEffect>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1000"/>
                                        <p:tgtEl>
                                          <p:spTgt spid="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fade">
                                      <p:cBhvr>
                                        <p:cTn id="25" dur="500"/>
                                        <p:tgtEl>
                                          <p:spTgt spid="8">
                                            <p:txEl>
                                              <p:pRg st="4" end="4"/>
                                            </p:txEl>
                                          </p:spTgt>
                                        </p:tgtEl>
                                      </p:cBhvr>
                                    </p:animEffect>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par>
                          <p:cTn id="30" fill="hold">
                            <p:stCondLst>
                              <p:cond delay="500"/>
                            </p:stCondLst>
                            <p:childTnLst>
                              <p:par>
                                <p:cTn id="31" presetID="10" presetClass="entr" presetSubtype="0" fill="hold" grpId="0" nodeType="afterEffect">
                                  <p:stCondLst>
                                    <p:cond delay="500"/>
                                  </p:stCondLst>
                                  <p:childTnLst>
                                    <p:set>
                                      <p:cBhvr>
                                        <p:cTn id="32" dur="1" fill="hold">
                                          <p:stCondLst>
                                            <p:cond delay="0"/>
                                          </p:stCondLst>
                                        </p:cTn>
                                        <p:tgtEl>
                                          <p:spTgt spid="8">
                                            <p:txEl>
                                              <p:pRg st="5" end="5"/>
                                            </p:txEl>
                                          </p:spTgt>
                                        </p:tgtEl>
                                        <p:attrNameLst>
                                          <p:attrName>style.visibility</p:attrName>
                                        </p:attrNameLst>
                                      </p:cBhvr>
                                      <p:to>
                                        <p:strVal val="visible"/>
                                      </p:to>
                                    </p:set>
                                    <p:animEffect transition="in" filter="fade">
                                      <p:cBhvr>
                                        <p:cTn id="33" dur="1000"/>
                                        <p:tgtEl>
                                          <p:spTgt spid="8">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20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3"/>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1576</TotalTime>
  <Words>1872</Words>
  <Application>Microsoft Office PowerPoint</Application>
  <PresentationFormat>On-screen Show (4:3)</PresentationFormat>
  <Paragraphs>171</Paragraphs>
  <Slides>19</Slides>
  <Notes>14</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Median</vt:lpstr>
      <vt:lpstr>Drifters, containers and floating objects Cláudia Neto Viegas, Rodrigo Fernandes</vt:lpstr>
      <vt:lpstr>Drifters, containers and floating objects</vt:lpstr>
      <vt:lpstr>Drifters, containers and floating objects  Aims</vt:lpstr>
      <vt:lpstr>Drifters, containers and floating objects  Different field works and modelling</vt:lpstr>
      <vt:lpstr>Drifters, containers and floating objects  Different field works and modelling</vt:lpstr>
      <vt:lpstr>Drifters, containers and floating objects  Different field works and modelling</vt:lpstr>
      <vt:lpstr>Drifters, containers and floating objects  Field works in Estoril Coast</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vector>
  </TitlesOfParts>
  <Company>Maretec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Objectos Flutuantes e bóias derivantes</dc:title>
  <dc:creator>cnviegas</dc:creator>
  <cp:lastModifiedBy>cnviegas</cp:lastModifiedBy>
  <cp:revision>95</cp:revision>
  <dcterms:created xsi:type="dcterms:W3CDTF">2011-10-06T11:17:23Z</dcterms:created>
  <dcterms:modified xsi:type="dcterms:W3CDTF">2011-10-13T00:36:24Z</dcterms:modified>
</cp:coreProperties>
</file>